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269" r:id="rId4"/>
    <p:sldId id="273" r:id="rId5"/>
    <p:sldId id="270" r:id="rId6"/>
    <p:sldId id="271" r:id="rId7"/>
    <p:sldId id="272" r:id="rId8"/>
    <p:sldId id="268" r:id="rId9"/>
    <p:sldId id="259" r:id="rId10"/>
    <p:sldId id="258" r:id="rId11"/>
    <p:sldId id="261" r:id="rId12"/>
    <p:sldId id="262" r:id="rId13"/>
    <p:sldId id="260" r:id="rId14"/>
    <p:sldId id="265" r:id="rId15"/>
    <p:sldId id="266" r:id="rId16"/>
    <p:sldId id="264" r:id="rId17"/>
    <p:sldId id="267" r:id="rId18"/>
    <p:sldId id="26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p:restoredTop sz="90249"/>
  </p:normalViewPr>
  <p:slideViewPr>
    <p:cSldViewPr snapToGrid="0" snapToObjects="1">
      <p:cViewPr varScale="1">
        <p:scale>
          <a:sx n="60" d="100"/>
          <a:sy n="60" d="100"/>
        </p:scale>
        <p:origin x="184"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0F9D23-FA9B-F64E-A81B-360A9A7BF448}"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A8955-ECBC-A647-A56E-6EF1E83FE798}" type="slidenum">
              <a:rPr lang="en-US" smtClean="0"/>
              <a:t>‹#›</a:t>
            </a:fld>
            <a:endParaRPr lang="en-US"/>
          </a:p>
        </p:txBody>
      </p:sp>
    </p:spTree>
    <p:extLst>
      <p:ext uri="{BB962C8B-B14F-4D97-AF65-F5344CB8AC3E}">
        <p14:creationId xmlns:p14="http://schemas.microsoft.com/office/powerpoint/2010/main" val="1667753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ytimes.com/interactive/2015/02/23/business/economy/the-changing-nature-of-middle-class-job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early </a:t>
            </a:r>
            <a:r>
              <a:rPr lang="en-US" dirty="0" err="1"/>
              <a:t>webvis</a:t>
            </a:r>
            <a:r>
              <a:rPr lang="en-US" dirty="0"/>
              <a:t> papers soled "lost in hyperspace" by rendering</a:t>
            </a:r>
            <a:r>
              <a:rPr lang="en-US" baseline="0" dirty="0"/>
              <a:t> </a:t>
            </a:r>
            <a:r>
              <a:rPr lang="en-US" dirty="0"/>
              <a:t>the web's hyperlink topological structures.  Not useful, and no idiom/algorithm could solve it, since it only added to</a:t>
            </a:r>
            <a:r>
              <a:rPr lang="en-US" baseline="0" dirty="0"/>
              <a:t> </a:t>
            </a:r>
            <a:r>
              <a:rPr lang="en-US" dirty="0"/>
              <a:t> user cognitive load</a:t>
            </a:r>
          </a:p>
        </p:txBody>
      </p:sp>
      <p:sp>
        <p:nvSpPr>
          <p:cNvPr id="4" name="Slide Number Placeholder 3"/>
          <p:cNvSpPr>
            <a:spLocks noGrp="1"/>
          </p:cNvSpPr>
          <p:nvPr>
            <p:ph type="sldNum" sz="quarter" idx="10"/>
          </p:nvPr>
        </p:nvSpPr>
        <p:spPr/>
        <p:txBody>
          <a:bodyPr/>
          <a:lstStyle/>
          <a:p>
            <a:fld id="{2E4A8955-ECBC-A647-A56E-6EF1E83FE798}" type="slidenum">
              <a:rPr lang="en-US" smtClean="0"/>
              <a:t>11</a:t>
            </a:fld>
            <a:endParaRPr lang="en-US"/>
          </a:p>
        </p:txBody>
      </p:sp>
    </p:spTree>
    <p:extLst>
      <p:ext uri="{BB962C8B-B14F-4D97-AF65-F5344CB8AC3E}">
        <p14:creationId xmlns:p14="http://schemas.microsoft.com/office/powerpoint/2010/main" val="983589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f32815b8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f32815b8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When dealing with large and complex datasets, user actions to dynamically change the view can be necessary since single static views can show fewer aspects of a dataset. Fast computer graphics have enabled real-time interactive displays.</a:t>
            </a:r>
            <a:endParaRPr/>
          </a:p>
        </p:txBody>
      </p:sp>
    </p:spTree>
    <p:extLst>
      <p:ext uri="{BB962C8B-B14F-4D97-AF65-F5344CB8AC3E}">
        <p14:creationId xmlns:p14="http://schemas.microsoft.com/office/powerpoint/2010/main" val="2892927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f32815b8b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f32815b8b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Simple static idioms: Scatterplots, bar charts, and line charts</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Interaction then adds another component</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 </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Systematic vis design thinking:</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How to encode information with spatial position</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How to facet data between multiple views</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How to reduce data shown by filtering and aggregation</a:t>
            </a:r>
            <a:endParaRPr sz="1200">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88091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f32815b8b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f3281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116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f32815b8b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f32815b8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27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f32815b8b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f32815b8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54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32815b8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f32815b8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536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He does a semi-automated literature review to try to point out how important comparisons are when it comes to processing information</a:t>
            </a:r>
          </a:p>
          <a:p>
            <a:r>
              <a:rPr lang="en-US" dirty="0"/>
              <a:t>- There should be a generalizable approach to solving a problem like this</a:t>
            </a:r>
            <a:endParaRPr lang="es-ES" dirty="0"/>
          </a:p>
        </p:txBody>
      </p:sp>
      <p:sp>
        <p:nvSpPr>
          <p:cNvPr id="4" name="Slide Number Placeholder 3"/>
          <p:cNvSpPr>
            <a:spLocks noGrp="1"/>
          </p:cNvSpPr>
          <p:nvPr>
            <p:ph type="sldNum" sz="quarter" idx="5"/>
          </p:nvPr>
        </p:nvSpPr>
        <p:spPr/>
        <p:txBody>
          <a:bodyPr/>
          <a:lstStyle/>
          <a:p>
            <a:fld id="{E1833D9D-9845-442C-B7B4-3DB5D4655ED2}" type="slidenum">
              <a:rPr lang="es-ES" smtClean="0"/>
              <a:t>32</a:t>
            </a:fld>
            <a:endParaRPr lang="es-ES"/>
          </a:p>
        </p:txBody>
      </p:sp>
    </p:spTree>
    <p:extLst>
      <p:ext uri="{BB962C8B-B14F-4D97-AF65-F5344CB8AC3E}">
        <p14:creationId xmlns:p14="http://schemas.microsoft.com/office/powerpoint/2010/main" val="1082680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is a historical context to this problem</a:t>
            </a:r>
          </a:p>
          <a:p>
            <a:pPr marL="171450" indent="-171450">
              <a:buFontTx/>
              <a:buChar char="-"/>
            </a:pPr>
            <a:r>
              <a:rPr lang="en-US" dirty="0"/>
              <a:t>It is much more complicated than “finding differences”…for example</a:t>
            </a:r>
          </a:p>
          <a:p>
            <a:pPr marL="628650" lvl="1" indent="-171450">
              <a:buFontTx/>
              <a:buChar char="-"/>
            </a:pPr>
            <a:r>
              <a:rPr lang="en-US" dirty="0"/>
              <a:t>Compare within and between the trips</a:t>
            </a:r>
          </a:p>
          <a:p>
            <a:pPr marL="171450" lvl="0" indent="-171450">
              <a:buFontTx/>
              <a:buChar char="-"/>
            </a:pPr>
            <a:r>
              <a:rPr lang="en-US" dirty="0"/>
              <a:t>Existing generalized frameworks have no breakdown beyond “comparison,” when comparison is actually done in many different ways, depending on the task</a:t>
            </a:r>
          </a:p>
          <a:p>
            <a:pPr marL="171450" indent="-171450">
              <a:buFontTx/>
              <a:buChar char="-"/>
            </a:pPr>
            <a:endParaRPr lang="en-US" dirty="0"/>
          </a:p>
          <a:p>
            <a:pPr marL="171450" indent="-171450">
              <a:buFontTx/>
              <a:buChar char="-"/>
            </a:pPr>
            <a:endParaRPr lang="es-ES" dirty="0"/>
          </a:p>
        </p:txBody>
      </p:sp>
      <p:sp>
        <p:nvSpPr>
          <p:cNvPr id="4" name="Slide Number Placeholder 3"/>
          <p:cNvSpPr>
            <a:spLocks noGrp="1"/>
          </p:cNvSpPr>
          <p:nvPr>
            <p:ph type="sldNum" sz="quarter" idx="5"/>
          </p:nvPr>
        </p:nvSpPr>
        <p:spPr/>
        <p:txBody>
          <a:bodyPr/>
          <a:lstStyle/>
          <a:p>
            <a:fld id="{E1833D9D-9845-442C-B7B4-3DB5D4655ED2}" type="slidenum">
              <a:rPr lang="es-ES" smtClean="0"/>
              <a:t>34</a:t>
            </a:fld>
            <a:endParaRPr lang="es-ES"/>
          </a:p>
        </p:txBody>
      </p:sp>
    </p:spTree>
    <p:extLst>
      <p:ext uri="{BB962C8B-B14F-4D97-AF65-F5344CB8AC3E}">
        <p14:creationId xmlns:p14="http://schemas.microsoft.com/office/powerpoint/2010/main" val="214118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Small multiples</a:t>
            </a:r>
          </a:p>
          <a:p>
            <a:pPr marL="171450" indent="-171450">
              <a:buFontTx/>
              <a:buChar char="-"/>
            </a:pPr>
            <a:r>
              <a:rPr lang="en-US" dirty="0"/>
              <a:t>For ordinal data, or neural networks it makes sense to use this type </a:t>
            </a:r>
          </a:p>
          <a:p>
            <a:pPr marL="171450" indent="-171450">
              <a:buFontTx/>
              <a:buChar char="-"/>
            </a:pPr>
            <a:r>
              <a:rPr lang="en-US" dirty="0"/>
              <a:t>Give users a task and see how well they respond </a:t>
            </a:r>
            <a:r>
              <a:rPr lang="en-US" dirty="0">
                <a:sym typeface="Wingdings" panose="05000000000000000000" pitchFamily="2" charset="2"/>
              </a:rPr>
              <a:t> given different bar charts, how quickly can a user correctly respond to a question, or how accurately can they respond to a question</a:t>
            </a:r>
            <a:endParaRPr lang="en-US" dirty="0"/>
          </a:p>
          <a:p>
            <a:pPr marL="171450" indent="-171450">
              <a:buFontTx/>
              <a:buChar char="-"/>
            </a:pPr>
            <a:r>
              <a:rPr lang="en-US" dirty="0"/>
              <a:t>Cognitive science</a:t>
            </a:r>
            <a:endParaRPr lang="es-ES" dirty="0"/>
          </a:p>
        </p:txBody>
      </p:sp>
      <p:sp>
        <p:nvSpPr>
          <p:cNvPr id="4" name="Slide Number Placeholder 3"/>
          <p:cNvSpPr>
            <a:spLocks noGrp="1"/>
          </p:cNvSpPr>
          <p:nvPr>
            <p:ph type="sldNum" sz="quarter" idx="5"/>
          </p:nvPr>
        </p:nvSpPr>
        <p:spPr/>
        <p:txBody>
          <a:bodyPr/>
          <a:lstStyle/>
          <a:p>
            <a:fld id="{E1833D9D-9845-442C-B7B4-3DB5D4655ED2}" type="slidenum">
              <a:rPr lang="es-ES" smtClean="0"/>
              <a:t>35</a:t>
            </a:fld>
            <a:endParaRPr lang="es-ES"/>
          </a:p>
        </p:txBody>
      </p:sp>
    </p:spTree>
    <p:extLst>
      <p:ext uri="{BB962C8B-B14F-4D97-AF65-F5344CB8AC3E}">
        <p14:creationId xmlns:p14="http://schemas.microsoft.com/office/powerpoint/2010/main" val="3232682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37</a:t>
            </a:fld>
            <a:endParaRPr lang="es-ES"/>
          </a:p>
        </p:txBody>
      </p:sp>
    </p:spTree>
    <p:extLst>
      <p:ext uri="{BB962C8B-B14F-4D97-AF65-F5344CB8AC3E}">
        <p14:creationId xmlns:p14="http://schemas.microsoft.com/office/powerpoint/2010/main" val="102482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early </a:t>
            </a:r>
            <a:r>
              <a:rPr lang="en-US" dirty="0" err="1"/>
              <a:t>webvis</a:t>
            </a:r>
            <a:r>
              <a:rPr lang="en-US" dirty="0"/>
              <a:t> papers soled "lost in hyperspace" by rendering</a:t>
            </a:r>
            <a:r>
              <a:rPr lang="en-US" baseline="0" dirty="0"/>
              <a:t> </a:t>
            </a:r>
            <a:r>
              <a:rPr lang="en-US" dirty="0"/>
              <a:t>the web's hyperlink topological structures.  Not useful</a:t>
            </a:r>
            <a:r>
              <a:rPr lang="en-US"/>
              <a:t>, and </a:t>
            </a:r>
            <a:r>
              <a:rPr lang="en-US" dirty="0"/>
              <a:t>no idiom/algorithm could solve it, since it only </a:t>
            </a:r>
            <a:r>
              <a:rPr lang="en-US"/>
              <a:t>added to</a:t>
            </a:r>
            <a:r>
              <a:rPr lang="en-US" baseline="0"/>
              <a:t> </a:t>
            </a:r>
            <a:r>
              <a:rPr lang="en-US"/>
              <a:t> </a:t>
            </a:r>
            <a:r>
              <a:rPr lang="en-US" dirty="0"/>
              <a:t>user cognitive load</a:t>
            </a:r>
          </a:p>
        </p:txBody>
      </p:sp>
      <p:sp>
        <p:nvSpPr>
          <p:cNvPr id="4" name="Slide Number Placeholder 3"/>
          <p:cNvSpPr>
            <a:spLocks noGrp="1"/>
          </p:cNvSpPr>
          <p:nvPr>
            <p:ph type="sldNum" sz="quarter" idx="10"/>
          </p:nvPr>
        </p:nvSpPr>
        <p:spPr/>
        <p:txBody>
          <a:bodyPr/>
          <a:lstStyle/>
          <a:p>
            <a:fld id="{2E4A8955-ECBC-A647-A56E-6EF1E83FE798}" type="slidenum">
              <a:rPr lang="en-US" smtClean="0"/>
              <a:t>12</a:t>
            </a:fld>
            <a:endParaRPr lang="en-US"/>
          </a:p>
        </p:txBody>
      </p:sp>
    </p:spTree>
    <p:extLst>
      <p:ext uri="{BB962C8B-B14F-4D97-AF65-F5344CB8AC3E}">
        <p14:creationId xmlns:p14="http://schemas.microsoft.com/office/powerpoint/2010/main" val="47290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Target is the amount of imports and the amount of exports in England in the 18</a:t>
            </a:r>
            <a:r>
              <a:rPr lang="en-US" baseline="30000" dirty="0"/>
              <a:t>th</a:t>
            </a:r>
            <a:r>
              <a:rPr lang="en-US" dirty="0"/>
              <a:t> century</a:t>
            </a:r>
          </a:p>
          <a:p>
            <a:pPr marL="171450" indent="-171450">
              <a:buFontTx/>
              <a:buChar char="-"/>
            </a:pPr>
            <a:r>
              <a:rPr lang="en-US" dirty="0"/>
              <a:t>The action is that we want users to compare the difference between imports and exports over time</a:t>
            </a:r>
          </a:p>
          <a:p>
            <a:pPr marL="171450" indent="-171450">
              <a:buFontTx/>
              <a:buChar char="-"/>
            </a:pPr>
            <a:r>
              <a:rPr lang="en-US" dirty="0"/>
              <a:t>Sometimes, that </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38</a:t>
            </a:fld>
            <a:endParaRPr lang="es-ES"/>
          </a:p>
        </p:txBody>
      </p:sp>
    </p:spTree>
    <p:extLst>
      <p:ext uri="{BB962C8B-B14F-4D97-AF65-F5344CB8AC3E}">
        <p14:creationId xmlns:p14="http://schemas.microsoft.com/office/powerpoint/2010/main" val="266088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-explicit is the temperature each day</a:t>
            </a:r>
          </a:p>
          <a:p>
            <a:r>
              <a:rPr lang="en-US" dirty="0"/>
              <a:t>-implicit is our knowledge of typical weather in NYC in February</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39</a:t>
            </a:fld>
            <a:endParaRPr lang="es-ES"/>
          </a:p>
        </p:txBody>
      </p:sp>
    </p:spTree>
    <p:extLst>
      <p:ext uri="{BB962C8B-B14F-4D97-AF65-F5344CB8AC3E}">
        <p14:creationId xmlns:p14="http://schemas.microsoft.com/office/powerpoint/2010/main" val="429175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--verbs are more complex than just identify a relationship</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40</a:t>
            </a:fld>
            <a:endParaRPr lang="es-ES"/>
          </a:p>
        </p:txBody>
      </p:sp>
    </p:spTree>
    <p:extLst>
      <p:ext uri="{BB962C8B-B14F-4D97-AF65-F5344CB8AC3E}">
        <p14:creationId xmlns:p14="http://schemas.microsoft.com/office/powerpoint/2010/main" val="2693938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-Calling a task a comparison is not sufficient</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41</a:t>
            </a:fld>
            <a:endParaRPr lang="es-ES"/>
          </a:p>
        </p:txBody>
      </p:sp>
    </p:spTree>
    <p:extLst>
      <p:ext uri="{BB962C8B-B14F-4D97-AF65-F5344CB8AC3E}">
        <p14:creationId xmlns:p14="http://schemas.microsoft.com/office/powerpoint/2010/main" val="2352072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axes on the board</a:t>
            </a:r>
          </a:p>
          <a:p>
            <a:r>
              <a:rPr lang="en-US" dirty="0"/>
              <a:t>-They typical are linear, but don’t need to be.</a:t>
            </a:r>
          </a:p>
          <a:p>
            <a:r>
              <a:rPr lang="en-US" dirty="0"/>
              <a:t>-We can imagine tasks that lie squarely along any given axis</a:t>
            </a:r>
          </a:p>
          <a:p>
            <a:r>
              <a:rPr lang="en-US" dirty="0"/>
              <a:t>-tools usually make a compromise between these three</a:t>
            </a:r>
          </a:p>
          <a:p>
            <a:r>
              <a:rPr lang="en-US" dirty="0"/>
              <a:t>-example of diff in </a:t>
            </a:r>
            <a:r>
              <a:rPr lang="en-US" dirty="0" err="1"/>
              <a:t>unix</a:t>
            </a:r>
            <a:endParaRPr lang="en-US" dirty="0"/>
          </a:p>
          <a:p>
            <a:r>
              <a:rPr lang="en-US" dirty="0"/>
              <a:t>-</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42</a:t>
            </a:fld>
            <a:endParaRPr lang="es-ES"/>
          </a:p>
        </p:txBody>
      </p:sp>
    </p:spTree>
    <p:extLst>
      <p:ext uri="{BB962C8B-B14F-4D97-AF65-F5344CB8AC3E}">
        <p14:creationId xmlns:p14="http://schemas.microsoft.com/office/powerpoint/2010/main" val="535396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-strategies should address the challenges of the tasks, and the perceptual strains they put on the user</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43</a:t>
            </a:fld>
            <a:endParaRPr lang="es-ES"/>
          </a:p>
        </p:txBody>
      </p:sp>
    </p:spTree>
    <p:extLst>
      <p:ext uri="{BB962C8B-B14F-4D97-AF65-F5344CB8AC3E}">
        <p14:creationId xmlns:p14="http://schemas.microsoft.com/office/powerpoint/2010/main" val="1370698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sequential scan and select subset</a:t>
            </a:r>
          </a:p>
          <a:p>
            <a:r>
              <a:rPr lang="es-ES" dirty="0"/>
              <a:t>-</a:t>
            </a:r>
            <a:r>
              <a:rPr lang="es-ES" dirty="0" err="1"/>
              <a:t>Draw</a:t>
            </a:r>
            <a:r>
              <a:rPr lang="es-ES" dirty="0"/>
              <a:t> </a:t>
            </a:r>
            <a:r>
              <a:rPr lang="es-ES" dirty="0" err="1"/>
              <a:t>example</a:t>
            </a:r>
            <a:r>
              <a:rPr lang="es-ES" dirty="0"/>
              <a:t> </a:t>
            </a:r>
            <a:r>
              <a:rPr lang="es-ES" dirty="0" err="1"/>
              <a:t>on</a:t>
            </a:r>
            <a:r>
              <a:rPr lang="es-ES" dirty="0"/>
              <a:t> </a:t>
            </a:r>
            <a:r>
              <a:rPr lang="es-ES" dirty="0" err="1"/>
              <a:t>board</a:t>
            </a:r>
            <a:r>
              <a:rPr lang="es-ES" dirty="0"/>
              <a:t> </a:t>
            </a:r>
            <a:r>
              <a:rPr lang="es-ES" dirty="0" err="1"/>
              <a:t>of</a:t>
            </a:r>
            <a:r>
              <a:rPr lang="es-ES" dirty="0"/>
              <a:t> </a:t>
            </a:r>
            <a:r>
              <a:rPr lang="es-ES" dirty="0" err="1"/>
              <a:t>summarize</a:t>
            </a:r>
            <a:r>
              <a:rPr lang="es-ES" dirty="0"/>
              <a:t> </a:t>
            </a:r>
            <a:r>
              <a:rPr lang="es-ES" dirty="0" err="1"/>
              <a:t>with</a:t>
            </a:r>
            <a:r>
              <a:rPr lang="es-ES" dirty="0"/>
              <a:t> box-</a:t>
            </a:r>
            <a:r>
              <a:rPr lang="es-ES" dirty="0" err="1"/>
              <a:t>plot</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44</a:t>
            </a:fld>
            <a:endParaRPr lang="es-ES"/>
          </a:p>
        </p:txBody>
      </p:sp>
    </p:spTree>
    <p:extLst>
      <p:ext uri="{BB962C8B-B14F-4D97-AF65-F5344CB8AC3E}">
        <p14:creationId xmlns:p14="http://schemas.microsoft.com/office/powerpoint/2010/main" val="2663983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and encodings </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45</a:t>
            </a:fld>
            <a:endParaRPr lang="es-ES"/>
          </a:p>
        </p:txBody>
      </p:sp>
    </p:spTree>
    <p:extLst>
      <p:ext uri="{BB962C8B-B14F-4D97-AF65-F5344CB8AC3E}">
        <p14:creationId xmlns:p14="http://schemas.microsoft.com/office/powerpoint/2010/main" val="3304311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the three strategies (scan, subset, summarize)</a:t>
            </a:r>
          </a:p>
          <a:p>
            <a:r>
              <a:rPr lang="en-US" dirty="0"/>
              <a:t>- Opted for juxtaposition</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46</a:t>
            </a:fld>
            <a:endParaRPr lang="es-ES"/>
          </a:p>
        </p:txBody>
      </p:sp>
    </p:spTree>
    <p:extLst>
      <p:ext uri="{BB962C8B-B14F-4D97-AF65-F5344CB8AC3E}">
        <p14:creationId xmlns:p14="http://schemas.microsoft.com/office/powerpoint/2010/main" val="2971899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problem, but needed to be able to group items together</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47</a:t>
            </a:fld>
            <a:endParaRPr lang="es-ES"/>
          </a:p>
        </p:txBody>
      </p:sp>
    </p:spTree>
    <p:extLst>
      <p:ext uri="{BB962C8B-B14F-4D97-AF65-F5344CB8AC3E}">
        <p14:creationId xmlns:p14="http://schemas.microsoft.com/office/powerpoint/2010/main" val="101554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https://www.nytimes.com/interactive/2015/02/23/business/economy/the-changing-nature-of-middle-class-jobs.html</a:t>
            </a:r>
            <a:endParaRPr lang="en-US" dirty="0"/>
          </a:p>
        </p:txBody>
      </p:sp>
      <p:sp>
        <p:nvSpPr>
          <p:cNvPr id="4" name="Slide Number Placeholder 3"/>
          <p:cNvSpPr>
            <a:spLocks noGrp="1"/>
          </p:cNvSpPr>
          <p:nvPr>
            <p:ph type="sldNum" sz="quarter" idx="10"/>
          </p:nvPr>
        </p:nvSpPr>
        <p:spPr/>
        <p:txBody>
          <a:bodyPr/>
          <a:lstStyle/>
          <a:p>
            <a:fld id="{2E4A8955-ECBC-A647-A56E-6EF1E83FE798}" type="slidenum">
              <a:rPr lang="en-US" smtClean="0"/>
              <a:t>16</a:t>
            </a:fld>
            <a:endParaRPr lang="en-US"/>
          </a:p>
        </p:txBody>
      </p:sp>
    </p:spTree>
    <p:extLst>
      <p:ext uri="{BB962C8B-B14F-4D97-AF65-F5344CB8AC3E}">
        <p14:creationId xmlns:p14="http://schemas.microsoft.com/office/powerpoint/2010/main" val="1655026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implicit factor</a:t>
            </a:r>
          </a:p>
          <a:p>
            <a:r>
              <a:rPr lang="en-US" dirty="0"/>
              <a:t>-allows to dissect</a:t>
            </a:r>
          </a:p>
          <a:p>
            <a:r>
              <a:rPr lang="es-ES" dirty="0"/>
              <a:t>- I </a:t>
            </a:r>
            <a:r>
              <a:rPr lang="es-ES" dirty="0" err="1"/>
              <a:t>don’t</a:t>
            </a:r>
            <a:r>
              <a:rPr lang="es-ES" dirty="0"/>
              <a:t> </a:t>
            </a:r>
            <a:r>
              <a:rPr lang="es-ES" dirty="0" err="1"/>
              <a:t>think</a:t>
            </a:r>
            <a:r>
              <a:rPr lang="es-ES" dirty="0"/>
              <a:t> </a:t>
            </a:r>
            <a:r>
              <a:rPr lang="es-ES" dirty="0" err="1"/>
              <a:t>I’m</a:t>
            </a:r>
            <a:r>
              <a:rPr lang="es-ES" dirty="0"/>
              <a:t> </a:t>
            </a:r>
            <a:r>
              <a:rPr lang="es-ES" dirty="0" err="1"/>
              <a:t>really</a:t>
            </a:r>
            <a:r>
              <a:rPr lang="es-ES" dirty="0"/>
              <a:t> </a:t>
            </a:r>
            <a:r>
              <a:rPr lang="es-ES" dirty="0" err="1"/>
              <a:t>sold</a:t>
            </a:r>
            <a:r>
              <a:rPr lang="es-ES" dirty="0"/>
              <a:t> </a:t>
            </a:r>
            <a:r>
              <a:rPr lang="es-ES" dirty="0" err="1"/>
              <a:t>on</a:t>
            </a:r>
            <a:r>
              <a:rPr lang="es-ES" dirty="0"/>
              <a:t> </a:t>
            </a:r>
            <a:r>
              <a:rPr lang="es-ES" dirty="0" err="1"/>
              <a:t>this</a:t>
            </a:r>
            <a:r>
              <a:rPr lang="es-ES" dirty="0"/>
              <a:t> </a:t>
            </a:r>
            <a:r>
              <a:rPr lang="es-ES" dirty="0" err="1"/>
              <a:t>method</a:t>
            </a:r>
            <a:r>
              <a:rPr lang="es-ES" dirty="0"/>
              <a:t> </a:t>
            </a:r>
            <a:r>
              <a:rPr lang="es-ES" dirty="0" err="1"/>
              <a:t>of</a:t>
            </a:r>
            <a:r>
              <a:rPr lang="es-ES" dirty="0"/>
              <a:t> </a:t>
            </a:r>
            <a:r>
              <a:rPr lang="es-ES" dirty="0" err="1"/>
              <a:t>proof</a:t>
            </a:r>
            <a:r>
              <a:rPr lang="es-ES" dirty="0"/>
              <a:t> </a:t>
            </a:r>
            <a:r>
              <a:rPr lang="es-ES" dirty="0" err="1"/>
              <a:t>by</a:t>
            </a:r>
            <a:r>
              <a:rPr lang="es-ES" dirty="0"/>
              <a:t> case </a:t>
            </a:r>
            <a:r>
              <a:rPr lang="es-ES" dirty="0" err="1"/>
              <a:t>study</a:t>
            </a:r>
            <a:r>
              <a:rPr lang="es-ES" dirty="0"/>
              <a:t>, </a:t>
            </a:r>
            <a:r>
              <a:rPr lang="es-ES" dirty="0" err="1"/>
              <a:t>especially</a:t>
            </a:r>
            <a:r>
              <a:rPr lang="es-ES" dirty="0"/>
              <a:t> </a:t>
            </a:r>
            <a:r>
              <a:rPr lang="es-ES" dirty="0" err="1"/>
              <a:t>when</a:t>
            </a:r>
            <a:r>
              <a:rPr lang="es-ES" dirty="0"/>
              <a:t> </a:t>
            </a:r>
            <a:r>
              <a:rPr lang="es-ES" dirty="0" err="1"/>
              <a:t>the</a:t>
            </a:r>
            <a:r>
              <a:rPr lang="es-ES" dirty="0"/>
              <a:t> </a:t>
            </a:r>
            <a:r>
              <a:rPr lang="es-ES" dirty="0" err="1"/>
              <a:t>contribution</a:t>
            </a:r>
            <a:r>
              <a:rPr lang="es-ES" dirty="0"/>
              <a:t> </a:t>
            </a:r>
            <a:r>
              <a:rPr lang="es-ES" dirty="0" err="1"/>
              <a:t>is</a:t>
            </a:r>
            <a:r>
              <a:rPr lang="es-ES" dirty="0"/>
              <a:t> so </a:t>
            </a:r>
            <a:r>
              <a:rPr lang="es-ES" dirty="0" err="1"/>
              <a:t>abstract</a:t>
            </a:r>
            <a:r>
              <a:rPr lang="es-ES" dirty="0"/>
              <a:t>. </a:t>
            </a:r>
            <a:r>
              <a:rPr lang="es-ES" dirty="0" err="1"/>
              <a:t>Of</a:t>
            </a:r>
            <a:r>
              <a:rPr lang="es-ES" dirty="0"/>
              <a:t> </a:t>
            </a:r>
            <a:r>
              <a:rPr lang="es-ES" dirty="0" err="1"/>
              <a:t>course</a:t>
            </a:r>
            <a:r>
              <a:rPr lang="es-ES" dirty="0"/>
              <a:t> </a:t>
            </a:r>
            <a:r>
              <a:rPr lang="es-ES" dirty="0" err="1"/>
              <a:t>the</a:t>
            </a:r>
            <a:r>
              <a:rPr lang="es-ES" dirty="0"/>
              <a:t> autor can show </a:t>
            </a:r>
            <a:r>
              <a:rPr lang="es-ES" dirty="0" err="1"/>
              <a:t>how</a:t>
            </a:r>
            <a:r>
              <a:rPr lang="es-ES" dirty="0"/>
              <a:t> </a:t>
            </a:r>
            <a:r>
              <a:rPr lang="es-ES" dirty="0" err="1"/>
              <a:t>it</a:t>
            </a:r>
            <a:r>
              <a:rPr lang="es-ES" dirty="0"/>
              <a:t> </a:t>
            </a:r>
            <a:r>
              <a:rPr lang="es-ES" dirty="0" err="1"/>
              <a:t>was</a:t>
            </a:r>
            <a:r>
              <a:rPr lang="es-ES" dirty="0"/>
              <a:t> </a:t>
            </a:r>
            <a:r>
              <a:rPr lang="es-ES" dirty="0" err="1"/>
              <a:t>useful</a:t>
            </a:r>
            <a:r>
              <a:rPr lang="es-ES" dirty="0"/>
              <a:t> </a:t>
            </a:r>
            <a:r>
              <a:rPr lang="es-ES" dirty="0" err="1"/>
              <a:t>to</a:t>
            </a:r>
            <a:r>
              <a:rPr lang="es-ES" dirty="0"/>
              <a:t> </a:t>
            </a:r>
            <a:r>
              <a:rPr lang="es-ES" dirty="0" err="1"/>
              <a:t>him</a:t>
            </a:r>
            <a:r>
              <a:rPr lang="es-ES" dirty="0"/>
              <a:t>, </a:t>
            </a:r>
            <a:r>
              <a:rPr lang="es-ES" dirty="0" err="1"/>
              <a:t>but</a:t>
            </a:r>
            <a:r>
              <a:rPr lang="es-ES" dirty="0"/>
              <a:t> I </a:t>
            </a:r>
            <a:r>
              <a:rPr lang="es-ES" dirty="0" err="1"/>
              <a:t>think</a:t>
            </a:r>
            <a:r>
              <a:rPr lang="es-ES" dirty="0"/>
              <a:t> </a:t>
            </a:r>
            <a:r>
              <a:rPr lang="es-ES" dirty="0" err="1"/>
              <a:t>it</a:t>
            </a:r>
            <a:r>
              <a:rPr lang="es-ES" dirty="0"/>
              <a:t> </a:t>
            </a:r>
            <a:r>
              <a:rPr lang="es-ES" dirty="0" err="1"/>
              <a:t>woudl</a:t>
            </a:r>
            <a:r>
              <a:rPr lang="es-ES" dirty="0"/>
              <a:t> be more </a:t>
            </a:r>
            <a:r>
              <a:rPr lang="es-ES" dirty="0" err="1"/>
              <a:t>useful</a:t>
            </a:r>
            <a:r>
              <a:rPr lang="es-ES" dirty="0"/>
              <a:t> </a:t>
            </a:r>
            <a:r>
              <a:rPr lang="es-ES" dirty="0" err="1"/>
              <a:t>to</a:t>
            </a:r>
            <a:r>
              <a:rPr lang="es-ES" dirty="0"/>
              <a:t> show </a:t>
            </a:r>
            <a:r>
              <a:rPr lang="es-ES" dirty="0" err="1"/>
              <a:t>that</a:t>
            </a:r>
            <a:r>
              <a:rPr lang="es-ES" dirty="0"/>
              <a:t> </a:t>
            </a:r>
            <a:r>
              <a:rPr lang="es-ES" dirty="0" err="1"/>
              <a:t>this</a:t>
            </a:r>
            <a:r>
              <a:rPr lang="es-ES" dirty="0"/>
              <a:t> </a:t>
            </a:r>
            <a:r>
              <a:rPr lang="es-ES" dirty="0" err="1"/>
              <a:t>framework</a:t>
            </a:r>
            <a:r>
              <a:rPr lang="es-ES" dirty="0"/>
              <a:t> can </a:t>
            </a:r>
            <a:r>
              <a:rPr lang="es-ES" dirty="0" err="1"/>
              <a:t>help</a:t>
            </a:r>
            <a:r>
              <a:rPr lang="es-ES" dirty="0"/>
              <a:t> </a:t>
            </a:r>
            <a:r>
              <a:rPr lang="es-ES" dirty="0" err="1"/>
              <a:t>somewhat</a:t>
            </a:r>
            <a:r>
              <a:rPr lang="es-ES" dirty="0"/>
              <a:t> </a:t>
            </a:r>
            <a:r>
              <a:rPr lang="es-ES" dirty="0" err="1"/>
              <a:t>naive</a:t>
            </a:r>
            <a:r>
              <a:rPr lang="es-ES" dirty="0"/>
              <a:t> </a:t>
            </a:r>
            <a:r>
              <a:rPr lang="es-ES" dirty="0" err="1"/>
              <a:t>designers</a:t>
            </a:r>
            <a:r>
              <a:rPr lang="es-ES" dirty="0"/>
              <a:t> </a:t>
            </a:r>
            <a:r>
              <a:rPr lang="es-ES" dirty="0" err="1"/>
              <a:t>make</a:t>
            </a:r>
            <a:r>
              <a:rPr lang="es-ES" dirty="0"/>
              <a:t> </a:t>
            </a:r>
            <a:r>
              <a:rPr lang="es-ES" dirty="0" err="1"/>
              <a:t>decisions</a:t>
            </a:r>
            <a:endParaRPr lang="es-ES" dirty="0"/>
          </a:p>
        </p:txBody>
      </p:sp>
      <p:sp>
        <p:nvSpPr>
          <p:cNvPr id="4" name="Slide Number Placeholder 3"/>
          <p:cNvSpPr>
            <a:spLocks noGrp="1"/>
          </p:cNvSpPr>
          <p:nvPr>
            <p:ph type="sldNum" sz="quarter" idx="5"/>
          </p:nvPr>
        </p:nvSpPr>
        <p:spPr/>
        <p:txBody>
          <a:bodyPr/>
          <a:lstStyle/>
          <a:p>
            <a:fld id="{003E1333-38D7-47B0-B189-A3D2301E496B}" type="slidenum">
              <a:rPr lang="es-ES" smtClean="0"/>
              <a:t>48</a:t>
            </a:fld>
            <a:endParaRPr lang="es-ES"/>
          </a:p>
        </p:txBody>
      </p:sp>
    </p:spTree>
    <p:extLst>
      <p:ext uri="{BB962C8B-B14F-4D97-AF65-F5344CB8AC3E}">
        <p14:creationId xmlns:p14="http://schemas.microsoft.com/office/powerpoint/2010/main" val="231239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439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f32815b8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f32815b8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Computer-based visualization systems: To provide visual representations of datasets that allow people to carry out tasks more effectively.</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Useful when there is a need to augment human capabilities rather than replace with computational decision-making models such as ML/AI</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Determining effectiveness of a specific design in the broad design space</a:t>
            </a:r>
            <a:endParaRPr sz="1200">
              <a:latin typeface="Calibri"/>
              <a:ea typeface="Calibri"/>
              <a:cs typeface="Calibri"/>
              <a:sym typeface="Calibri"/>
            </a:endParaRPr>
          </a:p>
          <a:p>
            <a:pPr marL="457200" lvl="0" indent="0" algn="l" rtl="0">
              <a:lnSpc>
                <a:spcPct val="115000"/>
              </a:lnSpc>
              <a:spcBef>
                <a:spcPts val="0"/>
              </a:spcBef>
              <a:spcAft>
                <a:spcPts val="0"/>
              </a:spcAft>
              <a:buNone/>
            </a:pPr>
            <a:r>
              <a:rPr lang="en" sz="1200">
                <a:latin typeface="Calibri"/>
                <a:ea typeface="Calibri"/>
                <a:cs typeface="Calibri"/>
                <a:sym typeface="Calibri"/>
              </a:rPr>
              <a:t>·</a:t>
            </a:r>
            <a:r>
              <a:rPr lang="en" sz="700">
                <a:latin typeface="Times New Roman"/>
                <a:ea typeface="Times New Roman"/>
                <a:cs typeface="Times New Roman"/>
                <a:sym typeface="Times New Roman"/>
              </a:rPr>
              <a:t>  	</a:t>
            </a:r>
            <a:r>
              <a:rPr lang="en" sz="1200">
                <a:latin typeface="Calibri"/>
                <a:ea typeface="Calibri"/>
                <a:cs typeface="Calibri"/>
                <a:sym typeface="Calibri"/>
              </a:rPr>
              <a:t>Resource limitations: Computers, humans, displays</a:t>
            </a:r>
            <a:endParaRPr/>
          </a:p>
        </p:txBody>
      </p:sp>
    </p:spTree>
    <p:extLst>
      <p:ext uri="{BB962C8B-B14F-4D97-AF65-F5344CB8AC3E}">
        <p14:creationId xmlns:p14="http://schemas.microsoft.com/office/powerpoint/2010/main" val="140795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f32815b8b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f32815b8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When people have well-defined questions about their data then purely computational techniques from stats and ML can be applied; however, when there are many questions to ask about the data, it can be important to keep a human in the loop and exploit the powerful pattern detection properties of the human visual system in your design.</a:t>
            </a:r>
            <a:endParaRPr sz="1200">
              <a:latin typeface="Calibri"/>
              <a:ea typeface="Calibri"/>
              <a:cs typeface="Calibri"/>
              <a:sym typeface="Calibri"/>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802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f32815b8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f32815b8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Inefficient to draw out large, static complex datasets let alone large, dynamic ones that can change over time. As the data changes, easier to have an encoding that automatically generates responses to those changes.</a:t>
            </a:r>
            <a:endParaRPr/>
          </a:p>
        </p:txBody>
      </p:sp>
    </p:spTree>
    <p:extLst>
      <p:ext uri="{BB962C8B-B14F-4D97-AF65-F5344CB8AC3E}">
        <p14:creationId xmlns:p14="http://schemas.microsoft.com/office/powerpoint/2010/main" val="427692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6f32815b8b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6f32815b8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Calibri"/>
                <a:ea typeface="Calibri"/>
                <a:cs typeface="Calibri"/>
                <a:sym typeface="Calibri"/>
              </a:rPr>
              <a:t>External representations engage our perceptual system that can allow us to more easily make powerful inferences and engage memory, leading to efficient search and recognition of information.</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15000"/>
              </a:lnSpc>
              <a:spcBef>
                <a:spcPts val="0"/>
              </a:spcBef>
              <a:spcAft>
                <a:spcPts val="0"/>
              </a:spcAft>
              <a:buNone/>
            </a:pPr>
            <a:r>
              <a:rPr lang="en" sz="1200">
                <a:latin typeface="Calibri"/>
                <a:ea typeface="Calibri"/>
                <a:cs typeface="Calibri"/>
                <a:sym typeface="Calibri"/>
              </a:rPr>
              <a:t>While there are many sensory modalities (image), the visual system has proven to be the highest-bandwidth channel to our brains. Parallel processing across entire field of vision (popout). Consequently, sound for example, is processed as a sequential stream. Taste, smell, and touch are similarly inefficient but may be merged with vision and sound to amplify memory formation.</a:t>
            </a:r>
            <a:endParaRPr/>
          </a:p>
        </p:txBody>
      </p:sp>
    </p:spTree>
    <p:extLst>
      <p:ext uri="{BB962C8B-B14F-4D97-AF65-F5344CB8AC3E}">
        <p14:creationId xmlns:p14="http://schemas.microsoft.com/office/powerpoint/2010/main" val="367048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f32815b8b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f32815b8b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985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CD60-9E60-C448-915E-FBC7ED7366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45D4A-C54B-9C4B-A96E-A1AB64F53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3620A-AC67-FE49-B237-392271075F5B}"/>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5" name="Footer Placeholder 4">
            <a:extLst>
              <a:ext uri="{FF2B5EF4-FFF2-40B4-BE49-F238E27FC236}">
                <a16:creationId xmlns:a16="http://schemas.microsoft.com/office/drawing/2014/main" id="{CDF6CEA1-B544-C041-B80A-318BF2C9A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23BB5-0371-AD42-AC04-084806084A69}"/>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551059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A00D-6EB1-C749-AD58-39EC70176B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F0EAFB-2C12-FF49-B2EF-37D5F8094D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645EF-6B11-544A-8582-515AB007B180}"/>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5" name="Footer Placeholder 4">
            <a:extLst>
              <a:ext uri="{FF2B5EF4-FFF2-40B4-BE49-F238E27FC236}">
                <a16:creationId xmlns:a16="http://schemas.microsoft.com/office/drawing/2014/main" id="{BAA01D6E-6C3B-4E44-AE0E-0E0362B79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21F530-545B-E641-B501-B3CB28D1D80F}"/>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232675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78D5D7-697D-C14D-8D23-DE6CC09483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C60F8-2C45-AF46-B40A-B18DA99E7E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76BE2-6214-C94A-802B-8CB5B303EE1F}"/>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5" name="Footer Placeholder 4">
            <a:extLst>
              <a:ext uri="{FF2B5EF4-FFF2-40B4-BE49-F238E27FC236}">
                <a16:creationId xmlns:a16="http://schemas.microsoft.com/office/drawing/2014/main" id="{40C17F0D-101C-E342-A381-66692BBD5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7A261-9C62-A047-88A0-6BE7F0C19FB3}"/>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124522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575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4"/>
          <p:cNvSpPr/>
          <p:nvPr/>
        </p:nvSpPr>
        <p:spPr>
          <a:xfrm>
            <a:off x="1" y="58834"/>
            <a:ext cx="5751500" cy="5865833"/>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67" y="0"/>
            <a:ext cx="5755867" cy="58608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415633" y="667900"/>
            <a:ext cx="4942000" cy="3345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6192900" y="667900"/>
            <a:ext cx="5555200" cy="546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25" name="Google Shape;25;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0342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415667" y="1108233"/>
            <a:ext cx="7113200" cy="1659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3333">
                <a:solidFill>
                  <a:schemeClr val="lt1"/>
                </a:solidFill>
              </a:defRPr>
            </a:lvl1pPr>
            <a:lvl2pPr lvl="1">
              <a:spcBef>
                <a:spcPts val="0"/>
              </a:spcBef>
              <a:spcAft>
                <a:spcPts val="0"/>
              </a:spcAft>
              <a:buClr>
                <a:schemeClr val="lt1"/>
              </a:buClr>
              <a:buSzPts val="10000"/>
              <a:buNone/>
              <a:defRPr sz="13333">
                <a:solidFill>
                  <a:schemeClr val="lt1"/>
                </a:solidFill>
              </a:defRPr>
            </a:lvl2pPr>
            <a:lvl3pPr lvl="2">
              <a:spcBef>
                <a:spcPts val="0"/>
              </a:spcBef>
              <a:spcAft>
                <a:spcPts val="0"/>
              </a:spcAft>
              <a:buClr>
                <a:schemeClr val="lt1"/>
              </a:buClr>
              <a:buSzPts val="10000"/>
              <a:buNone/>
              <a:defRPr sz="13333">
                <a:solidFill>
                  <a:schemeClr val="lt1"/>
                </a:solidFill>
              </a:defRPr>
            </a:lvl3pPr>
            <a:lvl4pPr lvl="3">
              <a:spcBef>
                <a:spcPts val="0"/>
              </a:spcBef>
              <a:spcAft>
                <a:spcPts val="0"/>
              </a:spcAft>
              <a:buClr>
                <a:schemeClr val="lt1"/>
              </a:buClr>
              <a:buSzPts val="10000"/>
              <a:buNone/>
              <a:defRPr sz="13333">
                <a:solidFill>
                  <a:schemeClr val="lt1"/>
                </a:solidFill>
              </a:defRPr>
            </a:lvl4pPr>
            <a:lvl5pPr lvl="4">
              <a:spcBef>
                <a:spcPts val="0"/>
              </a:spcBef>
              <a:spcAft>
                <a:spcPts val="0"/>
              </a:spcAft>
              <a:buClr>
                <a:schemeClr val="lt1"/>
              </a:buClr>
              <a:buSzPts val="10000"/>
              <a:buNone/>
              <a:defRPr sz="13333">
                <a:solidFill>
                  <a:schemeClr val="lt1"/>
                </a:solidFill>
              </a:defRPr>
            </a:lvl5pPr>
            <a:lvl6pPr lvl="5">
              <a:spcBef>
                <a:spcPts val="0"/>
              </a:spcBef>
              <a:spcAft>
                <a:spcPts val="0"/>
              </a:spcAft>
              <a:buClr>
                <a:schemeClr val="lt1"/>
              </a:buClr>
              <a:buSzPts val="10000"/>
              <a:buNone/>
              <a:defRPr sz="13333">
                <a:solidFill>
                  <a:schemeClr val="lt1"/>
                </a:solidFill>
              </a:defRPr>
            </a:lvl6pPr>
            <a:lvl7pPr lvl="6">
              <a:spcBef>
                <a:spcPts val="0"/>
              </a:spcBef>
              <a:spcAft>
                <a:spcPts val="0"/>
              </a:spcAft>
              <a:buClr>
                <a:schemeClr val="lt1"/>
              </a:buClr>
              <a:buSzPts val="10000"/>
              <a:buNone/>
              <a:defRPr sz="13333">
                <a:solidFill>
                  <a:schemeClr val="lt1"/>
                </a:solidFill>
              </a:defRPr>
            </a:lvl7pPr>
            <a:lvl8pPr lvl="7">
              <a:spcBef>
                <a:spcPts val="0"/>
              </a:spcBef>
              <a:spcAft>
                <a:spcPts val="0"/>
              </a:spcAft>
              <a:buClr>
                <a:schemeClr val="lt1"/>
              </a:buClr>
              <a:buSzPts val="10000"/>
              <a:buNone/>
              <a:defRPr sz="13333">
                <a:solidFill>
                  <a:schemeClr val="lt1"/>
                </a:solidFill>
              </a:defRPr>
            </a:lvl8pPr>
            <a:lvl9pPr lvl="8">
              <a:spcBef>
                <a:spcPts val="0"/>
              </a:spcBef>
              <a:spcAft>
                <a:spcPts val="0"/>
              </a:spcAft>
              <a:buClr>
                <a:schemeClr val="lt1"/>
              </a:buClr>
              <a:buSzPts val="10000"/>
              <a:buNone/>
              <a:defRPr sz="13333">
                <a:solidFill>
                  <a:schemeClr val="lt1"/>
                </a:solidFill>
              </a:defRPr>
            </a:lvl9pPr>
          </a:lstStyle>
          <a:p>
            <a:r>
              <a:t>xx%</a:t>
            </a:r>
          </a:p>
        </p:txBody>
      </p:sp>
      <p:sp>
        <p:nvSpPr>
          <p:cNvPr id="56" name="Google Shape;56;p11"/>
          <p:cNvSpPr txBox="1">
            <a:spLocks noGrp="1"/>
          </p:cNvSpPr>
          <p:nvPr>
            <p:ph type="body" idx="1"/>
          </p:nvPr>
        </p:nvSpPr>
        <p:spPr>
          <a:xfrm>
            <a:off x="415600" y="2828567"/>
            <a:ext cx="7113200" cy="1256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Clr>
                <a:schemeClr val="accent2"/>
              </a:buClr>
              <a:buSzPts val="1300"/>
              <a:buChar char="●"/>
              <a:defRPr>
                <a:solidFill>
                  <a:schemeClr val="accent2"/>
                </a:solidFill>
              </a:defRPr>
            </a:lvl1pPr>
            <a:lvl2pPr marL="1219170" lvl="1" indent="-397923">
              <a:spcBef>
                <a:spcPts val="2133"/>
              </a:spcBef>
              <a:spcAft>
                <a:spcPts val="0"/>
              </a:spcAft>
              <a:buClr>
                <a:schemeClr val="accent2"/>
              </a:buClr>
              <a:buSzPts val="1100"/>
              <a:buChar char="○"/>
              <a:defRPr>
                <a:solidFill>
                  <a:schemeClr val="accent2"/>
                </a:solidFill>
              </a:defRPr>
            </a:lvl2pPr>
            <a:lvl3pPr marL="1828754" lvl="2" indent="-397923">
              <a:spcBef>
                <a:spcPts val="2133"/>
              </a:spcBef>
              <a:spcAft>
                <a:spcPts val="0"/>
              </a:spcAft>
              <a:buClr>
                <a:schemeClr val="accent2"/>
              </a:buClr>
              <a:buSzPts val="1100"/>
              <a:buChar char="■"/>
              <a:defRPr>
                <a:solidFill>
                  <a:schemeClr val="accent2"/>
                </a:solidFill>
              </a:defRPr>
            </a:lvl3pPr>
            <a:lvl4pPr marL="2438339" lvl="3" indent="-397923">
              <a:spcBef>
                <a:spcPts val="2133"/>
              </a:spcBef>
              <a:spcAft>
                <a:spcPts val="0"/>
              </a:spcAft>
              <a:buClr>
                <a:schemeClr val="accent2"/>
              </a:buClr>
              <a:buSzPts val="1100"/>
              <a:buChar char="●"/>
              <a:defRPr>
                <a:solidFill>
                  <a:schemeClr val="accent2"/>
                </a:solidFill>
              </a:defRPr>
            </a:lvl4pPr>
            <a:lvl5pPr marL="3047924" lvl="4" indent="-397923">
              <a:spcBef>
                <a:spcPts val="2133"/>
              </a:spcBef>
              <a:spcAft>
                <a:spcPts val="0"/>
              </a:spcAft>
              <a:buClr>
                <a:schemeClr val="accent2"/>
              </a:buClr>
              <a:buSzPts val="1100"/>
              <a:buChar char="○"/>
              <a:defRPr>
                <a:solidFill>
                  <a:schemeClr val="accent2"/>
                </a:solidFill>
              </a:defRPr>
            </a:lvl5pPr>
            <a:lvl6pPr marL="3657509" lvl="5" indent="-397923">
              <a:spcBef>
                <a:spcPts val="2133"/>
              </a:spcBef>
              <a:spcAft>
                <a:spcPts val="0"/>
              </a:spcAft>
              <a:buClr>
                <a:schemeClr val="accent2"/>
              </a:buClr>
              <a:buSzPts val="1100"/>
              <a:buChar char="■"/>
              <a:defRPr>
                <a:solidFill>
                  <a:schemeClr val="accent2"/>
                </a:solidFill>
              </a:defRPr>
            </a:lvl6pPr>
            <a:lvl7pPr marL="4267093" lvl="6" indent="-397923">
              <a:spcBef>
                <a:spcPts val="2133"/>
              </a:spcBef>
              <a:spcAft>
                <a:spcPts val="0"/>
              </a:spcAft>
              <a:buClr>
                <a:schemeClr val="accent2"/>
              </a:buClr>
              <a:buSzPts val="1100"/>
              <a:buChar char="●"/>
              <a:defRPr>
                <a:solidFill>
                  <a:schemeClr val="accent2"/>
                </a:solidFill>
              </a:defRPr>
            </a:lvl7pPr>
            <a:lvl8pPr marL="4876678" lvl="7" indent="-397923">
              <a:spcBef>
                <a:spcPts val="2133"/>
              </a:spcBef>
              <a:spcAft>
                <a:spcPts val="0"/>
              </a:spcAft>
              <a:buClr>
                <a:schemeClr val="accent2"/>
              </a:buClr>
              <a:buSzPts val="1100"/>
              <a:buChar char="○"/>
              <a:defRPr>
                <a:solidFill>
                  <a:schemeClr val="accent2"/>
                </a:solidFill>
              </a:defRPr>
            </a:lvl8pPr>
            <a:lvl9pPr marL="5486263" lvl="8" indent="-397923">
              <a:spcBef>
                <a:spcPts val="2133"/>
              </a:spcBef>
              <a:spcAft>
                <a:spcPts val="2133"/>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5784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1BFD-FF17-5A4E-AE20-F3D1193C4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8BEEE-6247-3C49-B843-56B76BE221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03470-9EAC-834F-8D19-2C7D8C878417}"/>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5" name="Footer Placeholder 4">
            <a:extLst>
              <a:ext uri="{FF2B5EF4-FFF2-40B4-BE49-F238E27FC236}">
                <a16:creationId xmlns:a16="http://schemas.microsoft.com/office/drawing/2014/main" id="{AC836DBB-FDF6-9D4B-9347-DFA9C68CF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9C6C7-5FBD-CA45-97FD-A4A2CC9BF2A6}"/>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381466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3287-1244-044E-8120-ED80A08C7A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98A47B-E02D-E84C-98CF-0254B4812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22D22A-6052-7444-B82B-52568B79FD0D}"/>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5" name="Footer Placeholder 4">
            <a:extLst>
              <a:ext uri="{FF2B5EF4-FFF2-40B4-BE49-F238E27FC236}">
                <a16:creationId xmlns:a16="http://schemas.microsoft.com/office/drawing/2014/main" id="{DD945307-C0A4-8648-A8FC-14FEE716F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43AAD-8722-CA43-B3C7-0CC5973F2F8A}"/>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5904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3F30-A792-234A-B6C2-9F88BE75D0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1C699-781B-5B4C-8CCF-3E9CC6EADB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DB39C2-6990-8F47-BE6D-BC09AF2D7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32AC93-0A07-D74A-A41A-3B93FECD4B93}"/>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6" name="Footer Placeholder 5">
            <a:extLst>
              <a:ext uri="{FF2B5EF4-FFF2-40B4-BE49-F238E27FC236}">
                <a16:creationId xmlns:a16="http://schemas.microsoft.com/office/drawing/2014/main" id="{1A5CD02F-36D7-7A4A-8319-60F73EB67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AA84F-3CEB-7843-8A09-173D6540553F}"/>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219473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314-AD71-6A40-A86E-60E2FBA76B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40BD5C-5FBC-C148-A8DC-8697C8097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C4AF77-B3B6-B24C-8D88-1160A8CC79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1DEFE3-0D65-874E-A2DA-70A21099C5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B60CC-4F9E-6444-9A23-ABDE2AF5C0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CA4962-3B47-E249-A88E-26CBD72383D6}"/>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8" name="Footer Placeholder 7">
            <a:extLst>
              <a:ext uri="{FF2B5EF4-FFF2-40B4-BE49-F238E27FC236}">
                <a16:creationId xmlns:a16="http://schemas.microsoft.com/office/drawing/2014/main" id="{326B38B4-B67A-1E43-9774-C8825F68D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3B6F05-3142-5848-AFF8-C5014AE1A9B4}"/>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309257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66E1-B824-B548-8B36-6A84BD189E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E49E96-C09D-FC40-87A3-0B1C5E2CCF5E}"/>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4" name="Footer Placeholder 3">
            <a:extLst>
              <a:ext uri="{FF2B5EF4-FFF2-40B4-BE49-F238E27FC236}">
                <a16:creationId xmlns:a16="http://schemas.microsoft.com/office/drawing/2014/main" id="{048A9BD2-4F82-9940-8E44-6CD61FFAB4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23D1F-DA49-5A48-8B9F-86527E82FD74}"/>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80883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F27A5-FC94-714B-8A28-F31407E1023A}"/>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3" name="Footer Placeholder 2">
            <a:extLst>
              <a:ext uri="{FF2B5EF4-FFF2-40B4-BE49-F238E27FC236}">
                <a16:creationId xmlns:a16="http://schemas.microsoft.com/office/drawing/2014/main" id="{E95624B4-E725-A948-B7FF-8E68358D9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61EF5D-8F0B-DB4A-B7FA-AD41C3769248}"/>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288786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7B60-D66C-694D-8C13-D4D9BE9B8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218D0E-2957-D343-B7BC-986182DFF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C2370A-39D0-EB4C-8F6B-9C2D45AF1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EA908C-9453-5244-91B6-0C8BA692C7CF}"/>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6" name="Footer Placeholder 5">
            <a:extLst>
              <a:ext uri="{FF2B5EF4-FFF2-40B4-BE49-F238E27FC236}">
                <a16:creationId xmlns:a16="http://schemas.microsoft.com/office/drawing/2014/main" id="{37BAA170-5DF6-C041-87B0-985E21531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A6F981-DF03-6240-B5DE-9D74A7A8EA72}"/>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110210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B9ABC-D3C2-794D-9DC8-9FD53C5957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2607B-F913-7947-8A23-5A9BA3F4F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a:extLst>
              <a:ext uri="{FF2B5EF4-FFF2-40B4-BE49-F238E27FC236}">
                <a16:creationId xmlns:a16="http://schemas.microsoft.com/office/drawing/2014/main" id="{F6D90B26-3497-564A-8F0E-1707498D2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92668-87E2-F449-A810-D4B9C2CA4C92}"/>
              </a:ext>
            </a:extLst>
          </p:cNvPr>
          <p:cNvSpPr>
            <a:spLocks noGrp="1"/>
          </p:cNvSpPr>
          <p:nvPr>
            <p:ph type="dt" sz="half" idx="10"/>
          </p:nvPr>
        </p:nvSpPr>
        <p:spPr/>
        <p:txBody>
          <a:bodyPr/>
          <a:lstStyle/>
          <a:p>
            <a:fld id="{D077B7F3-A623-604C-9FA0-35347E68EB54}" type="datetimeFigureOut">
              <a:rPr lang="en-US" smtClean="0"/>
              <a:t>2/19/20</a:t>
            </a:fld>
            <a:endParaRPr lang="en-US"/>
          </a:p>
        </p:txBody>
      </p:sp>
      <p:sp>
        <p:nvSpPr>
          <p:cNvPr id="6" name="Footer Placeholder 5">
            <a:extLst>
              <a:ext uri="{FF2B5EF4-FFF2-40B4-BE49-F238E27FC236}">
                <a16:creationId xmlns:a16="http://schemas.microsoft.com/office/drawing/2014/main" id="{2B0E0325-3993-EE43-AF3A-8CF0BA651A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F28AB-58ED-0E49-9D32-444584143DD0}"/>
              </a:ext>
            </a:extLst>
          </p:cNvPr>
          <p:cNvSpPr>
            <a:spLocks noGrp="1"/>
          </p:cNvSpPr>
          <p:nvPr>
            <p:ph type="sldNum" sz="quarter" idx="12"/>
          </p:nvPr>
        </p:nvSpPr>
        <p:spPr/>
        <p:txBody>
          <a:bodyPr/>
          <a:lstStyle/>
          <a:p>
            <a:fld id="{18E10350-1EBD-5B44-B3D7-8DA55A06D2FD}" type="slidenum">
              <a:rPr lang="en-US" smtClean="0"/>
              <a:t>‹#›</a:t>
            </a:fld>
            <a:endParaRPr lang="en-US"/>
          </a:p>
        </p:txBody>
      </p:sp>
    </p:spTree>
    <p:extLst>
      <p:ext uri="{BB962C8B-B14F-4D97-AF65-F5344CB8AC3E}">
        <p14:creationId xmlns:p14="http://schemas.microsoft.com/office/powerpoint/2010/main" val="170248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61F12-D1AC-C54E-825B-C25A7E13B8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34A889-F310-2146-AD59-D6E632E1F4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E2B63-5226-0748-9584-E2CB45BF05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077B7F3-A623-604C-9FA0-35347E68EB54}" type="datetimeFigureOut">
              <a:rPr lang="en-US" smtClean="0"/>
              <a:pPr/>
              <a:t>2/19/20</a:t>
            </a:fld>
            <a:endParaRPr lang="en-US"/>
          </a:p>
        </p:txBody>
      </p:sp>
      <p:sp>
        <p:nvSpPr>
          <p:cNvPr id="5" name="Footer Placeholder 4">
            <a:extLst>
              <a:ext uri="{FF2B5EF4-FFF2-40B4-BE49-F238E27FC236}">
                <a16:creationId xmlns:a16="http://schemas.microsoft.com/office/drawing/2014/main" id="{831DCCF8-404C-6148-8B45-A4FDF75D6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EF403BB2-2095-B349-ADC5-3F1C09D04D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8E10350-1EBD-5B44-B3D7-8DA55A06D2FD}" type="slidenum">
              <a:rPr lang="en-US" smtClean="0"/>
              <a:pPr/>
              <a:t>‹#›</a:t>
            </a:fld>
            <a:endParaRPr lang="en-US"/>
          </a:p>
        </p:txBody>
      </p:sp>
    </p:spTree>
    <p:extLst>
      <p:ext uri="{BB962C8B-B14F-4D97-AF65-F5344CB8AC3E}">
        <p14:creationId xmlns:p14="http://schemas.microsoft.com/office/powerpoint/2010/main" val="134832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ieeexplore-ieee-org.ezproxy.cul.columbia.edu/document/8440856" TargetMode="External"/><Relationship Id="rId2" Type="http://schemas.openxmlformats.org/officeDocument/2006/relationships/hyperlink" Target="https://ir.library.dc-uoit.ca/xmlui/bitstream/handle/10155/1054/ela2018b.pdf?sequence=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4D71-B1F5-DF48-8478-3A205D0E7FAC}"/>
              </a:ext>
            </a:extLst>
          </p:cNvPr>
          <p:cNvSpPr>
            <a:spLocks noGrp="1"/>
          </p:cNvSpPr>
          <p:nvPr>
            <p:ph type="ctrTitle"/>
          </p:nvPr>
        </p:nvSpPr>
        <p:spPr/>
        <p:txBody>
          <a:bodyPr/>
          <a:lstStyle/>
          <a:p>
            <a:r>
              <a:rPr lang="en-US" dirty="0"/>
              <a:t>Week 5</a:t>
            </a:r>
            <a:br>
              <a:rPr lang="en-US" dirty="0"/>
            </a:br>
            <a:r>
              <a:rPr lang="en-US" dirty="0"/>
              <a:t>Tasks</a:t>
            </a:r>
          </a:p>
        </p:txBody>
      </p:sp>
      <p:sp>
        <p:nvSpPr>
          <p:cNvPr id="3" name="Subtitle 2">
            <a:extLst>
              <a:ext uri="{FF2B5EF4-FFF2-40B4-BE49-F238E27FC236}">
                <a16:creationId xmlns:a16="http://schemas.microsoft.com/office/drawing/2014/main" id="{0EDF655F-40C3-604E-B880-86E5243461B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724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Munzner</a:t>
            </a:r>
            <a:r>
              <a:rPr lang="en-US" dirty="0"/>
              <a:t> Chapter 1</a:t>
            </a:r>
          </a:p>
        </p:txBody>
      </p:sp>
      <p:sp>
        <p:nvSpPr>
          <p:cNvPr id="3" name="Content Placeholder 2"/>
          <p:cNvSpPr>
            <a:spLocks noGrp="1"/>
          </p:cNvSpPr>
          <p:nvPr>
            <p:ph idx="1"/>
          </p:nvPr>
        </p:nvSpPr>
        <p:spPr/>
        <p:txBody>
          <a:bodyPr/>
          <a:lstStyle/>
          <a:p>
            <a:r>
              <a:rPr lang="en-US" dirty="0"/>
              <a:t>Tasks</a:t>
            </a:r>
          </a:p>
          <a:p>
            <a:r>
              <a:rPr lang="en-US" dirty="0"/>
              <a:t>Effectiveness &amp; the design search space</a:t>
            </a:r>
          </a:p>
          <a:p>
            <a:r>
              <a:rPr lang="en-US" dirty="0"/>
              <a:t>Validation</a:t>
            </a:r>
          </a:p>
          <a:p>
            <a:r>
              <a:rPr lang="en-US" dirty="0"/>
              <a:t>What-Why-How</a:t>
            </a:r>
          </a:p>
        </p:txBody>
      </p:sp>
    </p:spTree>
    <p:extLst>
      <p:ext uri="{BB962C8B-B14F-4D97-AF65-F5344CB8AC3E}">
        <p14:creationId xmlns:p14="http://schemas.microsoft.com/office/powerpoint/2010/main" val="179427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The Nested Model</a:t>
            </a:r>
          </a:p>
        </p:txBody>
      </p:sp>
      <p:pic>
        <p:nvPicPr>
          <p:cNvPr id="4" name="Content Placeholder 3"/>
          <p:cNvPicPr>
            <a:picLocks noGrp="1" noChangeAspect="1"/>
          </p:cNvPicPr>
          <p:nvPr>
            <p:ph idx="1"/>
          </p:nvPr>
        </p:nvPicPr>
        <p:blipFill>
          <a:blip r:embed="rId3"/>
          <a:stretch>
            <a:fillRect/>
          </a:stretch>
        </p:blipFill>
        <p:spPr>
          <a:xfrm>
            <a:off x="77442" y="1778972"/>
            <a:ext cx="6264635" cy="4351338"/>
          </a:xfrm>
          <a:prstGeom prst="rect">
            <a:avLst/>
          </a:prstGeom>
        </p:spPr>
      </p:pic>
      <p:sp>
        <p:nvSpPr>
          <p:cNvPr id="5" name="TextBox 4"/>
          <p:cNvSpPr txBox="1"/>
          <p:nvPr/>
        </p:nvSpPr>
        <p:spPr>
          <a:xfrm>
            <a:off x="6719198" y="2136710"/>
            <a:ext cx="4634602"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Politics, Genomics, </a:t>
            </a:r>
            <a:r>
              <a:rPr lang="en-US">
                <a:latin typeface="Arial" panose="020B0604020202020204" pitchFamily="34" charset="0"/>
                <a:cs typeface="Arial" panose="020B0604020202020204" pitchFamily="34" charset="0"/>
              </a:rPr>
              <a:t>Network monitoring, </a:t>
            </a:r>
            <a:r>
              <a:rPr lang="en-US" dirty="0" err="1">
                <a:latin typeface="Arial" panose="020B0604020202020204" pitchFamily="34" charset="0"/>
                <a:cs typeface="Arial" panose="020B0604020202020204" pitchFamily="34" charset="0"/>
              </a:rPr>
              <a:t>etc</a:t>
            </a: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6719198" y="2778372"/>
            <a:ext cx="4524190" cy="646331"/>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What’s the goal?  What data is needed? Talk to users!</a:t>
            </a:r>
          </a:p>
        </p:txBody>
      </p:sp>
      <p:sp>
        <p:nvSpPr>
          <p:cNvPr id="7" name="TextBox 6"/>
          <p:cNvSpPr txBox="1"/>
          <p:nvPr/>
        </p:nvSpPr>
        <p:spPr>
          <a:xfrm>
            <a:off x="6712786" y="3563332"/>
            <a:ext cx="4647426" cy="646331"/>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Word tree, statistical graphic, </a:t>
            </a:r>
            <a:r>
              <a:rPr lang="en-US" dirty="0" err="1">
                <a:latin typeface="Arial" panose="020B0604020202020204" pitchFamily="34" charset="0"/>
                <a:cs typeface="Arial" panose="020B0604020202020204" pitchFamily="34" charset="0"/>
              </a:rPr>
              <a:t>etc</a:t>
            </a: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Considers perceptual/design issues </a:t>
            </a:r>
            <a:r>
              <a:rPr lang="en-US" i="1" dirty="0">
                <a:latin typeface="Arial" panose="020B0604020202020204" pitchFamily="34" charset="0"/>
                <a:cs typeface="Arial" panose="020B0604020202020204" pitchFamily="34" charset="0"/>
              </a:rPr>
              <a:t>for task</a:t>
            </a:r>
          </a:p>
        </p:txBody>
      </p:sp>
      <p:sp>
        <p:nvSpPr>
          <p:cNvPr id="8" name="TextBox 7"/>
          <p:cNvSpPr txBox="1"/>
          <p:nvPr/>
        </p:nvSpPr>
        <p:spPr>
          <a:xfrm>
            <a:off x="6712786" y="4378686"/>
            <a:ext cx="3300904" cy="369332"/>
          </a:xfrm>
          <a:prstGeom prst="rect">
            <a:avLst/>
          </a:prstGeom>
          <a:noFill/>
        </p:spPr>
        <p:txBody>
          <a:bodyPr wrap="none" rtlCol="0">
            <a:spAutoFit/>
          </a:bodyPr>
          <a:lstStyle/>
          <a:p>
            <a:pPr algn="l"/>
            <a:r>
              <a:rPr lang="en-US">
                <a:latin typeface="Arial" panose="020B0604020202020204" pitchFamily="34" charset="0"/>
                <a:cs typeface="Arial" panose="020B0604020202020204" pitchFamily="34" charset="0"/>
              </a:rPr>
              <a:t>Computation and performance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859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4: The Nested Model</a:t>
            </a:r>
          </a:p>
        </p:txBody>
      </p:sp>
      <p:pic>
        <p:nvPicPr>
          <p:cNvPr id="4" name="Content Placeholder 3"/>
          <p:cNvPicPr>
            <a:picLocks noGrp="1" noChangeAspect="1"/>
          </p:cNvPicPr>
          <p:nvPr>
            <p:ph idx="1"/>
          </p:nvPr>
        </p:nvPicPr>
        <p:blipFill>
          <a:blip r:embed="rId3"/>
          <a:stretch>
            <a:fillRect/>
          </a:stretch>
        </p:blipFill>
        <p:spPr>
          <a:xfrm>
            <a:off x="77442" y="1778972"/>
            <a:ext cx="6264635" cy="4351338"/>
          </a:xfrm>
          <a:prstGeom prst="rect">
            <a:avLst/>
          </a:prstGeom>
        </p:spPr>
      </p:pic>
      <p:sp>
        <p:nvSpPr>
          <p:cNvPr id="5" name="TextBox 4"/>
          <p:cNvSpPr txBox="1"/>
          <p:nvPr/>
        </p:nvSpPr>
        <p:spPr>
          <a:xfrm>
            <a:off x="6719198" y="2136710"/>
            <a:ext cx="466890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Wrong problem.  Misunderstood user needs</a:t>
            </a:r>
          </a:p>
        </p:txBody>
      </p:sp>
      <p:sp>
        <p:nvSpPr>
          <p:cNvPr id="6" name="TextBox 5"/>
          <p:cNvSpPr txBox="1"/>
          <p:nvPr/>
        </p:nvSpPr>
        <p:spPr>
          <a:xfrm>
            <a:off x="6719198" y="2910349"/>
            <a:ext cx="5073734" cy="369332"/>
          </a:xfrm>
          <a:prstGeom prst="rect">
            <a:avLst/>
          </a:prstGeom>
          <a:noFill/>
        </p:spPr>
        <p:txBody>
          <a:bodyPr wrap="square" rtlCol="0">
            <a:spAutoFit/>
          </a:bodyPr>
          <a:lstStyle/>
          <a:p>
            <a:pPr algn="l"/>
            <a:r>
              <a:rPr lang="en-US" dirty="0">
                <a:latin typeface="Arial" panose="020B0604020202020204" pitchFamily="34" charset="0"/>
                <a:cs typeface="Arial" panose="020B0604020202020204" pitchFamily="34" charset="0"/>
              </a:rPr>
              <a:t>Wrong abstraction.  Showing the wrong thing</a:t>
            </a:r>
          </a:p>
        </p:txBody>
      </p:sp>
      <p:sp>
        <p:nvSpPr>
          <p:cNvPr id="7" name="TextBox 6"/>
          <p:cNvSpPr txBox="1"/>
          <p:nvPr/>
        </p:nvSpPr>
        <p:spPr>
          <a:xfrm>
            <a:off x="6712786" y="3638748"/>
            <a:ext cx="3758401"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The way to show data is ineffective</a:t>
            </a:r>
            <a:endParaRPr lang="en-US" i="1" dirty="0">
              <a:latin typeface="Arial" panose="020B0604020202020204" pitchFamily="34" charset="0"/>
              <a:cs typeface="Arial" panose="020B0604020202020204" pitchFamily="34" charset="0"/>
            </a:endParaRPr>
          </a:p>
        </p:txBody>
      </p:sp>
      <p:sp>
        <p:nvSpPr>
          <p:cNvPr id="8" name="TextBox 7"/>
          <p:cNvSpPr txBox="1"/>
          <p:nvPr/>
        </p:nvSpPr>
        <p:spPr>
          <a:xfrm>
            <a:off x="6712786" y="4331551"/>
            <a:ext cx="2185214" cy="369332"/>
          </a:xfrm>
          <a:prstGeom prst="rect">
            <a:avLst/>
          </a:prstGeom>
          <a:noFill/>
        </p:spPr>
        <p:txBody>
          <a:bodyPr wrap="none" rtlCol="0">
            <a:spAutoFit/>
          </a:bodyPr>
          <a:lstStyle/>
          <a:p>
            <a:pPr algn="l"/>
            <a:r>
              <a:rPr lang="en-US" dirty="0">
                <a:latin typeface="Arial" panose="020B0604020202020204" pitchFamily="34" charset="0"/>
                <a:cs typeface="Arial" panose="020B0604020202020204" pitchFamily="34" charset="0"/>
              </a:rPr>
              <a:t>Code is slow/buggy</a:t>
            </a:r>
          </a:p>
        </p:txBody>
      </p:sp>
    </p:spTree>
    <p:extLst>
      <p:ext uri="{BB962C8B-B14F-4D97-AF65-F5344CB8AC3E}">
        <p14:creationId xmlns:p14="http://schemas.microsoft.com/office/powerpoint/2010/main" val="119227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Comparison Paper</a:t>
            </a:r>
            <a:br>
              <a:rPr lang="en-US" dirty="0"/>
            </a:br>
            <a:r>
              <a:rPr lang="en-US" dirty="0"/>
              <a:t>Discussion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286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173039" y="2546391"/>
            <a:ext cx="3180762" cy="1765219"/>
          </a:xfrm>
        </p:spPr>
        <p:txBody>
          <a:bodyPr/>
          <a:lstStyle/>
          <a:p>
            <a:r>
              <a:rPr lang="en-US" dirty="0"/>
              <a:t>Targets?</a:t>
            </a:r>
          </a:p>
          <a:p>
            <a:r>
              <a:rPr lang="en-US" dirty="0"/>
              <a:t>Actions?</a:t>
            </a:r>
          </a:p>
          <a:p>
            <a:r>
              <a:rPr lang="en-US" dirty="0"/>
              <a:t>Naming?</a:t>
            </a:r>
          </a:p>
        </p:txBody>
      </p:sp>
      <p:pic>
        <p:nvPicPr>
          <p:cNvPr id="5" name="Picture 4"/>
          <p:cNvPicPr>
            <a:picLocks noChangeAspect="1"/>
          </p:cNvPicPr>
          <p:nvPr/>
        </p:nvPicPr>
        <p:blipFill>
          <a:blip r:embed="rId2"/>
          <a:stretch>
            <a:fillRect/>
          </a:stretch>
        </p:blipFill>
        <p:spPr>
          <a:xfrm>
            <a:off x="197331" y="1592418"/>
            <a:ext cx="7355918" cy="3673164"/>
          </a:xfrm>
          <a:prstGeom prst="rect">
            <a:avLst/>
          </a:prstGeom>
        </p:spPr>
      </p:pic>
    </p:spTree>
    <p:extLst>
      <p:ext uri="{BB962C8B-B14F-4D97-AF65-F5344CB8AC3E}">
        <p14:creationId xmlns:p14="http://schemas.microsoft.com/office/powerpoint/2010/main" val="182815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17750" y="628650"/>
            <a:ext cx="7556500" cy="5600700"/>
          </a:xfrm>
          <a:prstGeom prst="rect">
            <a:avLst/>
          </a:prstGeom>
        </p:spPr>
      </p:pic>
    </p:spTree>
    <p:extLst>
      <p:ext uri="{BB962C8B-B14F-4D97-AF65-F5344CB8AC3E}">
        <p14:creationId xmlns:p14="http://schemas.microsoft.com/office/powerpoint/2010/main" val="1120854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30041"/>
            <a:ext cx="12192000" cy="6797917"/>
          </a:xfrm>
          <a:prstGeom prst="rect">
            <a:avLst/>
          </a:prstGeom>
        </p:spPr>
      </p:pic>
    </p:spTree>
    <p:extLst>
      <p:ext uri="{BB962C8B-B14F-4D97-AF65-F5344CB8AC3E}">
        <p14:creationId xmlns:p14="http://schemas.microsoft.com/office/powerpoint/2010/main" val="1716103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Why was this paper written?  </a:t>
            </a:r>
          </a:p>
          <a:p>
            <a:r>
              <a:rPr lang="en-US" dirty="0"/>
              <a:t>What purpose does it serve?</a:t>
            </a:r>
          </a:p>
        </p:txBody>
      </p:sp>
    </p:spTree>
    <p:extLst>
      <p:ext uri="{BB962C8B-B14F-4D97-AF65-F5344CB8AC3E}">
        <p14:creationId xmlns:p14="http://schemas.microsoft.com/office/powerpoint/2010/main" val="1709432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Are comparisons composed of target, action, &amp; naming?</a:t>
            </a:r>
          </a:p>
          <a:p>
            <a:endParaRPr lang="en-US" dirty="0"/>
          </a:p>
          <a:p>
            <a:r>
              <a:rPr lang="en-US" dirty="0"/>
              <a:t>Are there other forms of challenges beyond scalability?</a:t>
            </a:r>
          </a:p>
          <a:p>
            <a:endParaRPr lang="en-US" dirty="0"/>
          </a:p>
          <a:p>
            <a:r>
              <a:rPr lang="en-US" dirty="0"/>
              <a:t>Strategies and Designs</a:t>
            </a:r>
          </a:p>
          <a:p>
            <a:endParaRPr lang="en-US" dirty="0"/>
          </a:p>
          <a:p>
            <a:r>
              <a:rPr lang="en-US" dirty="0"/>
              <a:t>Where does interaction play a role?</a:t>
            </a:r>
          </a:p>
          <a:p>
            <a:endParaRPr lang="en-US" dirty="0"/>
          </a:p>
          <a:p>
            <a:endParaRPr lang="en-US" dirty="0"/>
          </a:p>
        </p:txBody>
      </p:sp>
    </p:spTree>
    <p:extLst>
      <p:ext uri="{BB962C8B-B14F-4D97-AF65-F5344CB8AC3E}">
        <p14:creationId xmlns:p14="http://schemas.microsoft.com/office/powerpoint/2010/main" val="11016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415600" y="1105333"/>
            <a:ext cx="11360800" cy="1710000"/>
          </a:xfrm>
          <a:prstGeom prst="rect">
            <a:avLst/>
          </a:prstGeom>
        </p:spPr>
        <p:txBody>
          <a:bodyPr spcFirstLastPara="1" vert="horz" wrap="square" lIns="121900" tIns="121900" rIns="121900" bIns="121900" rtlCol="0" anchor="t" anchorCtr="0">
            <a:noAutofit/>
          </a:bodyPr>
          <a:lstStyle/>
          <a:p>
            <a:pPr algn="l">
              <a:spcBef>
                <a:spcPts val="0"/>
              </a:spcBef>
            </a:pPr>
            <a:r>
              <a:rPr lang="en"/>
              <a:t>An Introduction to Vis</a:t>
            </a:r>
            <a:endParaRPr/>
          </a:p>
          <a:p>
            <a:pPr algn="l">
              <a:spcBef>
                <a:spcPts val="0"/>
              </a:spcBef>
            </a:pPr>
            <a:r>
              <a:rPr lang="en" sz="3200"/>
              <a:t>Tamara Ch. 1</a:t>
            </a:r>
            <a:endParaRPr sz="3200"/>
          </a:p>
          <a:p>
            <a:pPr algn="l">
              <a:spcBef>
                <a:spcPts val="0"/>
              </a:spcBef>
            </a:pPr>
            <a:endParaRPr sz="1867"/>
          </a:p>
        </p:txBody>
      </p:sp>
      <p:sp>
        <p:nvSpPr>
          <p:cNvPr id="65" name="Google Shape;65;p13"/>
          <p:cNvSpPr txBox="1">
            <a:spLocks noGrp="1"/>
          </p:cNvSpPr>
          <p:nvPr>
            <p:ph type="subTitle" idx="1"/>
          </p:nvPr>
        </p:nvSpPr>
        <p:spPr>
          <a:xfrm>
            <a:off x="415600" y="2504747"/>
            <a:ext cx="5656800" cy="984400"/>
          </a:xfrm>
          <a:prstGeom prst="rect">
            <a:avLst/>
          </a:prstGeom>
        </p:spPr>
        <p:txBody>
          <a:bodyPr spcFirstLastPara="1" vert="horz" wrap="square" lIns="121900" tIns="121900" rIns="121900" bIns="121900" rtlCol="0" anchor="t" anchorCtr="0">
            <a:noAutofit/>
          </a:bodyPr>
          <a:lstStyle/>
          <a:p>
            <a:pPr algn="l">
              <a:spcBef>
                <a:spcPts val="0"/>
              </a:spcBef>
            </a:pPr>
            <a:r>
              <a:rPr lang="en" sz="1867">
                <a:solidFill>
                  <a:schemeClr val="accent1"/>
                </a:solidFill>
                <a:latin typeface="Merriweather"/>
                <a:ea typeface="Merriweather"/>
                <a:cs typeface="Merriweather"/>
                <a:sym typeface="Merriweather"/>
              </a:rPr>
              <a:t>Presented by Alex Price</a:t>
            </a:r>
            <a:endParaRPr/>
          </a:p>
        </p:txBody>
      </p:sp>
    </p:spTree>
    <p:extLst>
      <p:ext uri="{BB962C8B-B14F-4D97-AF65-F5344CB8AC3E}">
        <p14:creationId xmlns:p14="http://schemas.microsoft.com/office/powerpoint/2010/main" val="378687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Administrivia</a:t>
            </a:r>
            <a:endParaRPr lang="en-US" dirty="0"/>
          </a:p>
        </p:txBody>
      </p:sp>
      <p:sp>
        <p:nvSpPr>
          <p:cNvPr id="3" name="Content Placeholder 2"/>
          <p:cNvSpPr>
            <a:spLocks noGrp="1"/>
          </p:cNvSpPr>
          <p:nvPr>
            <p:ph idx="1"/>
          </p:nvPr>
        </p:nvSpPr>
        <p:spPr/>
        <p:txBody>
          <a:bodyPr/>
          <a:lstStyle/>
          <a:p>
            <a:r>
              <a:rPr lang="en-US" dirty="0"/>
              <a:t>Proposals due tonight, feedback by end of weekend</a:t>
            </a:r>
          </a:p>
          <a:p>
            <a:r>
              <a:rPr lang="en-US" dirty="0"/>
              <a:t>A1, A2 grades are out.  100% if we saw good faith effort</a:t>
            </a:r>
          </a:p>
          <a:p>
            <a:endParaRPr lang="en-US" dirty="0"/>
          </a:p>
          <a:p>
            <a:endParaRPr lang="en-US" dirty="0"/>
          </a:p>
          <a:p>
            <a:r>
              <a:rPr lang="en-US" dirty="0"/>
              <a:t>Poll: assignment for sampling?</a:t>
            </a:r>
          </a:p>
        </p:txBody>
      </p:sp>
    </p:spTree>
    <p:extLst>
      <p:ext uri="{BB962C8B-B14F-4D97-AF65-F5344CB8AC3E}">
        <p14:creationId xmlns:p14="http://schemas.microsoft.com/office/powerpoint/2010/main" val="60281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What is Vis?</a:t>
            </a:r>
            <a:endParaRPr/>
          </a:p>
        </p:txBody>
      </p:sp>
      <p:sp>
        <p:nvSpPr>
          <p:cNvPr id="71" name="Google Shape;71;p14"/>
          <p:cNvSpPr txBox="1">
            <a:spLocks noGrp="1"/>
          </p:cNvSpPr>
          <p:nvPr>
            <p:ph type="body" idx="1"/>
          </p:nvPr>
        </p:nvSpPr>
        <p:spPr>
          <a:xfrm>
            <a:off x="6192900" y="667900"/>
            <a:ext cx="5555200" cy="5464800"/>
          </a:xfrm>
          <a:prstGeom prst="rect">
            <a:avLst/>
          </a:prstGeom>
        </p:spPr>
        <p:txBody>
          <a:bodyPr spcFirstLastPara="1" vert="horz" wrap="square" lIns="121900" tIns="121900" rIns="121900" bIns="121900" rtlCol="0" anchor="t" anchorCtr="0">
            <a:noAutofit/>
          </a:bodyPr>
          <a:lstStyle/>
          <a:p>
            <a:r>
              <a:rPr lang="en"/>
              <a:t>The design and implementation of computer-based systems that provide </a:t>
            </a:r>
            <a:r>
              <a:rPr lang="en" i="1"/>
              <a:t>visual </a:t>
            </a:r>
            <a:r>
              <a:rPr lang="en"/>
              <a:t>representations of datasets</a:t>
            </a:r>
            <a:endParaRPr/>
          </a:p>
          <a:p>
            <a:r>
              <a:rPr lang="en"/>
              <a:t>The </a:t>
            </a:r>
            <a:r>
              <a:rPr lang="en" b="1"/>
              <a:t>goal of vis</a:t>
            </a:r>
            <a:r>
              <a:rPr lang="en"/>
              <a:t> is to allow humans to carry out data analysis tasks more effectively</a:t>
            </a:r>
            <a:endParaRPr/>
          </a:p>
          <a:p>
            <a:r>
              <a:rPr lang="en"/>
              <a:t>Augmenting human abilities vs. strictly computational decision-making models</a:t>
            </a:r>
            <a:endParaRPr/>
          </a:p>
          <a:p>
            <a:pPr indent="0">
              <a:spcBef>
                <a:spcPts val="2133"/>
              </a:spcBef>
              <a:buNone/>
            </a:pPr>
            <a:r>
              <a:rPr lang="en"/>
              <a:t>Resource Limitations:</a:t>
            </a:r>
            <a:endParaRPr/>
          </a:p>
          <a:p>
            <a:pPr indent="0">
              <a:spcBef>
                <a:spcPts val="2133"/>
              </a:spcBef>
              <a:spcAft>
                <a:spcPts val="2133"/>
              </a:spcAft>
              <a:buNone/>
            </a:pPr>
            <a:endParaRPr/>
          </a:p>
        </p:txBody>
      </p:sp>
      <p:pic>
        <p:nvPicPr>
          <p:cNvPr id="72" name="Google Shape;72;p14"/>
          <p:cNvPicPr preferRelativeResize="0"/>
          <p:nvPr/>
        </p:nvPicPr>
        <p:blipFill>
          <a:blip r:embed="rId3">
            <a:alphaModFix/>
          </a:blip>
          <a:stretch>
            <a:fillRect/>
          </a:stretch>
        </p:blipFill>
        <p:spPr>
          <a:xfrm>
            <a:off x="7117018" y="4013101"/>
            <a:ext cx="3706957" cy="2438500"/>
          </a:xfrm>
          <a:prstGeom prst="rect">
            <a:avLst/>
          </a:prstGeom>
          <a:noFill/>
          <a:ln>
            <a:noFill/>
          </a:ln>
        </p:spPr>
      </p:pic>
      <p:pic>
        <p:nvPicPr>
          <p:cNvPr id="73" name="Google Shape;73;p14"/>
          <p:cNvPicPr preferRelativeResize="0"/>
          <p:nvPr/>
        </p:nvPicPr>
        <p:blipFill>
          <a:blip r:embed="rId4">
            <a:alphaModFix/>
          </a:blip>
          <a:stretch>
            <a:fillRect/>
          </a:stretch>
        </p:blipFill>
        <p:spPr>
          <a:xfrm>
            <a:off x="9883434" y="4013099"/>
            <a:ext cx="1969868" cy="1423100"/>
          </a:xfrm>
          <a:prstGeom prst="rect">
            <a:avLst/>
          </a:prstGeom>
          <a:noFill/>
          <a:ln>
            <a:noFill/>
          </a:ln>
        </p:spPr>
      </p:pic>
      <p:pic>
        <p:nvPicPr>
          <p:cNvPr id="74" name="Google Shape;74;p14"/>
          <p:cNvPicPr preferRelativeResize="0"/>
          <p:nvPr/>
        </p:nvPicPr>
        <p:blipFill>
          <a:blip r:embed="rId5">
            <a:alphaModFix/>
          </a:blip>
          <a:stretch>
            <a:fillRect/>
          </a:stretch>
        </p:blipFill>
        <p:spPr>
          <a:xfrm>
            <a:off x="6362767" y="3777067"/>
            <a:ext cx="1762932" cy="1475733"/>
          </a:xfrm>
          <a:prstGeom prst="rect">
            <a:avLst/>
          </a:prstGeom>
          <a:noFill/>
          <a:ln>
            <a:noFill/>
          </a:ln>
        </p:spPr>
      </p:pic>
    </p:spTree>
    <p:extLst>
      <p:ext uri="{BB962C8B-B14F-4D97-AF65-F5344CB8AC3E}">
        <p14:creationId xmlns:p14="http://schemas.microsoft.com/office/powerpoint/2010/main" val="349531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Humans vs. Computers</a:t>
            </a:r>
            <a:endParaRPr/>
          </a:p>
        </p:txBody>
      </p:sp>
      <p:sp>
        <p:nvSpPr>
          <p:cNvPr id="80" name="Google Shape;80;p15"/>
          <p:cNvSpPr txBox="1">
            <a:spLocks noGrp="1"/>
          </p:cNvSpPr>
          <p:nvPr>
            <p:ph type="body" idx="1"/>
          </p:nvPr>
        </p:nvSpPr>
        <p:spPr>
          <a:xfrm>
            <a:off x="5900433" y="489167"/>
            <a:ext cx="5555200" cy="5464800"/>
          </a:xfrm>
          <a:prstGeom prst="rect">
            <a:avLst/>
          </a:prstGeom>
        </p:spPr>
        <p:txBody>
          <a:bodyPr spcFirstLastPara="1" vert="horz" wrap="square" lIns="121900" tIns="121900" rIns="121900" bIns="121900" rtlCol="0" anchor="t" anchorCtr="0">
            <a:noAutofit/>
          </a:bodyPr>
          <a:lstStyle/>
          <a:p>
            <a:r>
              <a:rPr lang="en"/>
              <a:t>How well-defined are one’s questions about her data and how many questions need to be asked in what sequence?</a:t>
            </a:r>
            <a:endParaRPr/>
          </a:p>
        </p:txBody>
      </p:sp>
      <p:pic>
        <p:nvPicPr>
          <p:cNvPr id="81" name="Google Shape;81;p15"/>
          <p:cNvPicPr preferRelativeResize="0"/>
          <p:nvPr/>
        </p:nvPicPr>
        <p:blipFill>
          <a:blip r:embed="rId3">
            <a:alphaModFix/>
          </a:blip>
          <a:stretch>
            <a:fillRect/>
          </a:stretch>
        </p:blipFill>
        <p:spPr>
          <a:xfrm>
            <a:off x="5828801" y="1713867"/>
            <a:ext cx="3070601" cy="1726999"/>
          </a:xfrm>
          <a:prstGeom prst="rect">
            <a:avLst/>
          </a:prstGeom>
          <a:noFill/>
          <a:ln>
            <a:noFill/>
          </a:ln>
        </p:spPr>
      </p:pic>
      <p:sp>
        <p:nvSpPr>
          <p:cNvPr id="82" name="Google Shape;82;p15"/>
          <p:cNvSpPr txBox="1"/>
          <p:nvPr/>
        </p:nvSpPr>
        <p:spPr>
          <a:xfrm>
            <a:off x="8899400" y="2229233"/>
            <a:ext cx="1834800" cy="357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Computational (HFT)</a:t>
            </a:r>
            <a:endParaRPr sz="2400">
              <a:latin typeface="Roboto"/>
              <a:ea typeface="Roboto"/>
              <a:cs typeface="Roboto"/>
              <a:sym typeface="Roboto"/>
            </a:endParaRPr>
          </a:p>
        </p:txBody>
      </p:sp>
      <p:sp>
        <p:nvSpPr>
          <p:cNvPr id="83" name="Google Shape;83;p15"/>
          <p:cNvSpPr txBox="1"/>
          <p:nvPr/>
        </p:nvSpPr>
        <p:spPr>
          <a:xfrm>
            <a:off x="7374833" y="3949933"/>
            <a:ext cx="2606400" cy="357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Transitional (Backtesting)</a:t>
            </a:r>
            <a:endParaRPr sz="2400">
              <a:latin typeface="Roboto"/>
              <a:ea typeface="Roboto"/>
              <a:cs typeface="Roboto"/>
              <a:sym typeface="Roboto"/>
            </a:endParaRPr>
          </a:p>
        </p:txBody>
      </p:sp>
      <p:sp>
        <p:nvSpPr>
          <p:cNvPr id="84" name="Google Shape;84;p15"/>
          <p:cNvSpPr txBox="1"/>
          <p:nvPr/>
        </p:nvSpPr>
        <p:spPr>
          <a:xfrm>
            <a:off x="8919167" y="5670633"/>
            <a:ext cx="2261200" cy="3576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Long-term Use (TSA)</a:t>
            </a:r>
            <a:endParaRPr sz="2400">
              <a:latin typeface="Roboto"/>
              <a:ea typeface="Roboto"/>
              <a:cs typeface="Roboto"/>
              <a:sym typeface="Roboto"/>
            </a:endParaRPr>
          </a:p>
        </p:txBody>
      </p:sp>
      <p:pic>
        <p:nvPicPr>
          <p:cNvPr id="85" name="Google Shape;85;p15" descr="Image result for tsa item scanner"/>
          <p:cNvPicPr preferRelativeResize="0"/>
          <p:nvPr/>
        </p:nvPicPr>
        <p:blipFill>
          <a:blip r:embed="rId4">
            <a:alphaModFix/>
          </a:blip>
          <a:stretch>
            <a:fillRect/>
          </a:stretch>
        </p:blipFill>
        <p:spPr>
          <a:xfrm>
            <a:off x="5809051" y="5356200"/>
            <a:ext cx="3110101" cy="1424856"/>
          </a:xfrm>
          <a:prstGeom prst="rect">
            <a:avLst/>
          </a:prstGeom>
          <a:noFill/>
          <a:ln>
            <a:noFill/>
          </a:ln>
        </p:spPr>
      </p:pic>
      <p:pic>
        <p:nvPicPr>
          <p:cNvPr id="86" name="Google Shape;86;p15"/>
          <p:cNvPicPr preferRelativeResize="0"/>
          <p:nvPr/>
        </p:nvPicPr>
        <p:blipFill>
          <a:blip r:embed="rId5">
            <a:alphaModFix/>
          </a:blip>
          <a:stretch>
            <a:fillRect/>
          </a:stretch>
        </p:blipFill>
        <p:spPr>
          <a:xfrm>
            <a:off x="8980300" y="3526634"/>
            <a:ext cx="3070600" cy="1746525"/>
          </a:xfrm>
          <a:prstGeom prst="rect">
            <a:avLst/>
          </a:prstGeom>
          <a:noFill/>
          <a:ln>
            <a:noFill/>
          </a:ln>
        </p:spPr>
      </p:pic>
    </p:spTree>
    <p:extLst>
      <p:ext uri="{BB962C8B-B14F-4D97-AF65-F5344CB8AC3E}">
        <p14:creationId xmlns:p14="http://schemas.microsoft.com/office/powerpoint/2010/main" val="3340269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Computers and Displays to Augment Human Analysis</a:t>
            </a:r>
            <a:endParaRPr/>
          </a:p>
        </p:txBody>
      </p:sp>
      <p:sp>
        <p:nvSpPr>
          <p:cNvPr id="92" name="Google Shape;92;p16"/>
          <p:cNvSpPr txBox="1">
            <a:spLocks noGrp="1"/>
          </p:cNvSpPr>
          <p:nvPr>
            <p:ph type="body" idx="1"/>
          </p:nvPr>
        </p:nvSpPr>
        <p:spPr>
          <a:xfrm>
            <a:off x="6192900" y="667900"/>
            <a:ext cx="5555200" cy="5464800"/>
          </a:xfrm>
          <a:prstGeom prst="rect">
            <a:avLst/>
          </a:prstGeom>
        </p:spPr>
        <p:txBody>
          <a:bodyPr spcFirstLastPara="1" vert="horz" wrap="square" lIns="121900" tIns="121900" rIns="121900" bIns="121900" rtlCol="0" anchor="t" anchorCtr="0">
            <a:noAutofit/>
          </a:bodyPr>
          <a:lstStyle/>
          <a:p>
            <a:r>
              <a:rPr lang="en"/>
              <a:t>Efficient and precise representation</a:t>
            </a:r>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buNone/>
            </a:pPr>
            <a:endParaRPr/>
          </a:p>
          <a:p>
            <a:pPr>
              <a:spcBef>
                <a:spcPts val="2133"/>
              </a:spcBef>
            </a:pPr>
            <a:r>
              <a:rPr lang="en"/>
              <a:t>Dynamic adjustments</a:t>
            </a:r>
            <a:endParaRPr/>
          </a:p>
          <a:p>
            <a:pPr marL="0" indent="0">
              <a:spcBef>
                <a:spcPts val="2133"/>
              </a:spcBef>
              <a:spcAft>
                <a:spcPts val="2133"/>
              </a:spcAft>
              <a:buNone/>
            </a:pPr>
            <a:endParaRPr/>
          </a:p>
        </p:txBody>
      </p:sp>
      <p:pic>
        <p:nvPicPr>
          <p:cNvPr id="93" name="Google Shape;93;p16" descr="Urban Institute GIF"/>
          <p:cNvPicPr preferRelativeResize="0"/>
          <p:nvPr/>
        </p:nvPicPr>
        <p:blipFill>
          <a:blip r:embed="rId3">
            <a:alphaModFix/>
          </a:blip>
          <a:stretch>
            <a:fillRect/>
          </a:stretch>
        </p:blipFill>
        <p:spPr>
          <a:xfrm>
            <a:off x="6481700" y="4073401"/>
            <a:ext cx="3922899" cy="2321033"/>
          </a:xfrm>
          <a:prstGeom prst="rect">
            <a:avLst/>
          </a:prstGeom>
          <a:noFill/>
          <a:ln>
            <a:noFill/>
          </a:ln>
        </p:spPr>
      </p:pic>
      <p:pic>
        <p:nvPicPr>
          <p:cNvPr id="94" name="Google Shape;94;p16"/>
          <p:cNvPicPr preferRelativeResize="0"/>
          <p:nvPr/>
        </p:nvPicPr>
        <p:blipFill>
          <a:blip r:embed="rId4">
            <a:alphaModFix/>
          </a:blip>
          <a:stretch>
            <a:fillRect/>
          </a:stretch>
        </p:blipFill>
        <p:spPr>
          <a:xfrm>
            <a:off x="6572034" y="1121250"/>
            <a:ext cx="4254025" cy="2438500"/>
          </a:xfrm>
          <a:prstGeom prst="rect">
            <a:avLst/>
          </a:prstGeom>
          <a:noFill/>
          <a:ln>
            <a:noFill/>
          </a:ln>
        </p:spPr>
      </p:pic>
    </p:spTree>
    <p:extLst>
      <p:ext uri="{BB962C8B-B14F-4D97-AF65-F5344CB8AC3E}">
        <p14:creationId xmlns:p14="http://schemas.microsoft.com/office/powerpoint/2010/main" val="368126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External Representation and Visual Engagement</a:t>
            </a:r>
            <a:endParaRPr/>
          </a:p>
        </p:txBody>
      </p:sp>
      <p:sp>
        <p:nvSpPr>
          <p:cNvPr id="100" name="Google Shape;100;p17"/>
          <p:cNvSpPr txBox="1">
            <a:spLocks noGrp="1"/>
          </p:cNvSpPr>
          <p:nvPr>
            <p:ph type="body" idx="1"/>
          </p:nvPr>
        </p:nvSpPr>
        <p:spPr>
          <a:xfrm>
            <a:off x="5985933" y="366867"/>
            <a:ext cx="5555200" cy="6402400"/>
          </a:xfrm>
          <a:prstGeom prst="rect">
            <a:avLst/>
          </a:prstGeom>
        </p:spPr>
        <p:txBody>
          <a:bodyPr spcFirstLastPara="1" vert="horz" wrap="square" lIns="121900" tIns="121900" rIns="121900" bIns="121900" rtlCol="0" anchor="t" anchorCtr="0">
            <a:noAutofit/>
          </a:bodyPr>
          <a:lstStyle/>
          <a:p>
            <a:r>
              <a:rPr lang="en"/>
              <a:t>We use external representations to </a:t>
            </a:r>
            <a:r>
              <a:rPr lang="en" b="1"/>
              <a:t>engage our perceptual system</a:t>
            </a:r>
            <a:endParaRPr b="1"/>
          </a:p>
          <a:p>
            <a:pPr marL="0" indent="0">
              <a:spcBef>
                <a:spcPts val="2133"/>
              </a:spcBef>
              <a:buNone/>
            </a:pPr>
            <a:endParaRPr b="1"/>
          </a:p>
          <a:p>
            <a:pPr marL="0" indent="0">
              <a:spcBef>
                <a:spcPts val="2133"/>
              </a:spcBef>
              <a:buNone/>
            </a:pPr>
            <a:endParaRPr b="1"/>
          </a:p>
          <a:p>
            <a:pPr marL="0" indent="0">
              <a:spcBef>
                <a:spcPts val="2133"/>
              </a:spcBef>
              <a:buNone/>
            </a:pPr>
            <a:endParaRPr b="1"/>
          </a:p>
          <a:p>
            <a:pPr>
              <a:spcBef>
                <a:spcPts val="2133"/>
              </a:spcBef>
            </a:pPr>
            <a:r>
              <a:rPr lang="en"/>
              <a:t>This allows us to more easily make powerful inferences and engage both short and long term memory</a:t>
            </a:r>
            <a:endParaRPr/>
          </a:p>
          <a:p>
            <a:r>
              <a:rPr lang="en"/>
              <a:t>In particular, the visual system is the highest-bandwidth channel to our brains</a:t>
            </a:r>
            <a:endParaRPr/>
          </a:p>
          <a:p>
            <a:r>
              <a:rPr lang="en"/>
              <a:t>Parallel processing across entire field of vision</a:t>
            </a:r>
            <a:endParaRPr/>
          </a:p>
          <a:p>
            <a:r>
              <a:rPr lang="en"/>
              <a:t>Consequently, sound is processed as a sequential stream</a:t>
            </a:r>
            <a:endParaRPr/>
          </a:p>
          <a:p>
            <a:r>
              <a:rPr lang="en"/>
              <a:t>Taste, smell, and touch are similarly inefficient but may but may aid vision in a multimodality that can amplify memory formation and other cognitive function</a:t>
            </a:r>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spcAft>
                <a:spcPts val="2133"/>
              </a:spcAft>
              <a:buNone/>
            </a:pPr>
            <a:endParaRPr b="1"/>
          </a:p>
        </p:txBody>
      </p:sp>
      <p:pic>
        <p:nvPicPr>
          <p:cNvPr id="101" name="Google Shape;101;p17"/>
          <p:cNvPicPr preferRelativeResize="0"/>
          <p:nvPr/>
        </p:nvPicPr>
        <p:blipFill>
          <a:blip r:embed="rId3">
            <a:alphaModFix/>
          </a:blip>
          <a:stretch>
            <a:fillRect/>
          </a:stretch>
        </p:blipFill>
        <p:spPr>
          <a:xfrm>
            <a:off x="6265933" y="1159000"/>
            <a:ext cx="5275200" cy="1679467"/>
          </a:xfrm>
          <a:prstGeom prst="rect">
            <a:avLst/>
          </a:prstGeom>
          <a:noFill/>
          <a:ln>
            <a:noFill/>
          </a:ln>
        </p:spPr>
      </p:pic>
      <p:pic>
        <p:nvPicPr>
          <p:cNvPr id="102" name="Google Shape;102;p17"/>
          <p:cNvPicPr preferRelativeResize="0"/>
          <p:nvPr/>
        </p:nvPicPr>
        <p:blipFill>
          <a:blip r:embed="rId4">
            <a:alphaModFix/>
          </a:blip>
          <a:stretch>
            <a:fillRect/>
          </a:stretch>
        </p:blipFill>
        <p:spPr>
          <a:xfrm>
            <a:off x="184367" y="2838467"/>
            <a:ext cx="5332400" cy="3516835"/>
          </a:xfrm>
          <a:prstGeom prst="rect">
            <a:avLst/>
          </a:prstGeom>
          <a:noFill/>
          <a:ln>
            <a:noFill/>
          </a:ln>
        </p:spPr>
      </p:pic>
    </p:spTree>
    <p:extLst>
      <p:ext uri="{BB962C8B-B14F-4D97-AF65-F5344CB8AC3E}">
        <p14:creationId xmlns:p14="http://schemas.microsoft.com/office/powerpoint/2010/main" val="702967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415633" y="667900"/>
            <a:ext cx="5144000" cy="3345200"/>
          </a:xfrm>
          <a:prstGeom prst="rect">
            <a:avLst/>
          </a:prstGeom>
        </p:spPr>
        <p:txBody>
          <a:bodyPr spcFirstLastPara="1" vert="horz" wrap="square" lIns="121900" tIns="121900" rIns="121900" bIns="121900" rtlCol="0" anchor="t" anchorCtr="0">
            <a:noAutofit/>
          </a:bodyPr>
          <a:lstStyle/>
          <a:p>
            <a:r>
              <a:rPr lang="en"/>
              <a:t>Data Summary vs. Vis</a:t>
            </a:r>
            <a:endParaRPr/>
          </a:p>
        </p:txBody>
      </p:sp>
      <p:sp>
        <p:nvSpPr>
          <p:cNvPr id="108" name="Google Shape;108;p18"/>
          <p:cNvSpPr txBox="1">
            <a:spLocks noGrp="1"/>
          </p:cNvSpPr>
          <p:nvPr>
            <p:ph type="body" idx="1"/>
          </p:nvPr>
        </p:nvSpPr>
        <p:spPr>
          <a:xfrm>
            <a:off x="6192900" y="667900"/>
            <a:ext cx="5555200" cy="5464800"/>
          </a:xfrm>
          <a:prstGeom prst="rect">
            <a:avLst/>
          </a:prstGeom>
        </p:spPr>
        <p:txBody>
          <a:bodyPr spcFirstLastPara="1" vert="horz" wrap="square" lIns="121900" tIns="121900" rIns="121900" bIns="121900" rtlCol="0" anchor="t" anchorCtr="0">
            <a:noAutofit/>
          </a:bodyPr>
          <a:lstStyle/>
          <a:p>
            <a:pPr marL="0" indent="0">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r>
              <a:rPr lang="en" sz="1600">
                <a:solidFill>
                  <a:srgbClr val="000000"/>
                </a:solidFill>
                <a:latin typeface="Calibri"/>
                <a:ea typeface="Calibri"/>
                <a:cs typeface="Calibri"/>
                <a:sym typeface="Calibri"/>
              </a:rPr>
              <a:t>A summary can hide the true nature of the dataset, limiting our analytical ability</a:t>
            </a: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buNone/>
            </a:pPr>
            <a:endParaRPr sz="1600">
              <a:solidFill>
                <a:srgbClr val="000000"/>
              </a:solidFill>
              <a:latin typeface="Calibri"/>
              <a:ea typeface="Calibri"/>
              <a:cs typeface="Calibri"/>
              <a:sym typeface="Calibri"/>
            </a:endParaRPr>
          </a:p>
          <a:p>
            <a:pPr marL="0" indent="0">
              <a:spcBef>
                <a:spcPts val="2133"/>
              </a:spcBef>
              <a:spcAft>
                <a:spcPts val="2133"/>
              </a:spcAft>
              <a:buNone/>
            </a:pPr>
            <a:r>
              <a:rPr lang="en" sz="1600">
                <a:solidFill>
                  <a:srgbClr val="000000"/>
                </a:solidFill>
                <a:latin typeface="Calibri"/>
                <a:ea typeface="Calibri"/>
                <a:cs typeface="Calibri"/>
                <a:sym typeface="Calibri"/>
              </a:rPr>
              <a:t>Statistical categorization can lead to lost information through summarization</a:t>
            </a:r>
            <a:endParaRPr sz="1600">
              <a:solidFill>
                <a:srgbClr val="000000"/>
              </a:solidFill>
              <a:latin typeface="Calibri"/>
              <a:ea typeface="Calibri"/>
              <a:cs typeface="Calibri"/>
              <a:sym typeface="Calibri"/>
            </a:endParaRPr>
          </a:p>
        </p:txBody>
      </p:sp>
      <p:pic>
        <p:nvPicPr>
          <p:cNvPr id="109" name="Google Shape;109;p18"/>
          <p:cNvPicPr preferRelativeResize="0"/>
          <p:nvPr/>
        </p:nvPicPr>
        <p:blipFill>
          <a:blip r:embed="rId3">
            <a:alphaModFix/>
          </a:blip>
          <a:stretch>
            <a:fillRect/>
          </a:stretch>
        </p:blipFill>
        <p:spPr>
          <a:xfrm>
            <a:off x="240834" y="2397907"/>
            <a:ext cx="4905033" cy="3447933"/>
          </a:xfrm>
          <a:prstGeom prst="rect">
            <a:avLst/>
          </a:prstGeom>
          <a:noFill/>
          <a:ln>
            <a:noFill/>
          </a:ln>
        </p:spPr>
      </p:pic>
      <p:pic>
        <p:nvPicPr>
          <p:cNvPr id="110" name="Google Shape;110;p18"/>
          <p:cNvPicPr preferRelativeResize="0"/>
          <p:nvPr/>
        </p:nvPicPr>
        <p:blipFill>
          <a:blip r:embed="rId4">
            <a:alphaModFix/>
          </a:blip>
          <a:stretch>
            <a:fillRect/>
          </a:stretch>
        </p:blipFill>
        <p:spPr>
          <a:xfrm>
            <a:off x="6614651" y="2543601"/>
            <a:ext cx="4711701" cy="3302233"/>
          </a:xfrm>
          <a:prstGeom prst="rect">
            <a:avLst/>
          </a:prstGeom>
          <a:noFill/>
          <a:ln>
            <a:noFill/>
          </a:ln>
        </p:spPr>
      </p:pic>
      <p:pic>
        <p:nvPicPr>
          <p:cNvPr id="111" name="Google Shape;111;p18" descr="Image result for arrow"/>
          <p:cNvPicPr preferRelativeResize="0"/>
          <p:nvPr/>
        </p:nvPicPr>
        <p:blipFill>
          <a:blip r:embed="rId5">
            <a:alphaModFix/>
          </a:blip>
          <a:stretch>
            <a:fillRect/>
          </a:stretch>
        </p:blipFill>
        <p:spPr>
          <a:xfrm>
            <a:off x="5405200" y="3759617"/>
            <a:ext cx="950133" cy="724512"/>
          </a:xfrm>
          <a:prstGeom prst="rect">
            <a:avLst/>
          </a:prstGeom>
          <a:noFill/>
          <a:ln>
            <a:noFill/>
          </a:ln>
        </p:spPr>
      </p:pic>
    </p:spTree>
    <p:extLst>
      <p:ext uri="{BB962C8B-B14F-4D97-AF65-F5344CB8AC3E}">
        <p14:creationId xmlns:p14="http://schemas.microsoft.com/office/powerpoint/2010/main" val="3278486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Interactivity</a:t>
            </a:r>
            <a:endParaRPr/>
          </a:p>
        </p:txBody>
      </p:sp>
      <p:sp>
        <p:nvSpPr>
          <p:cNvPr id="117" name="Google Shape;117;p19"/>
          <p:cNvSpPr txBox="1">
            <a:spLocks noGrp="1"/>
          </p:cNvSpPr>
          <p:nvPr>
            <p:ph type="body" idx="1"/>
          </p:nvPr>
        </p:nvSpPr>
        <p:spPr>
          <a:xfrm>
            <a:off x="6192900" y="667900"/>
            <a:ext cx="5555200" cy="5464800"/>
          </a:xfrm>
          <a:prstGeom prst="rect">
            <a:avLst/>
          </a:prstGeom>
        </p:spPr>
        <p:txBody>
          <a:bodyPr spcFirstLastPara="1" vert="horz" wrap="square" lIns="121900" tIns="121900" rIns="121900" bIns="121900" rtlCol="0" anchor="t" anchorCtr="0">
            <a:noAutofit/>
          </a:bodyPr>
          <a:lstStyle/>
          <a:p>
            <a:r>
              <a:rPr lang="en"/>
              <a:t>A single, static view can show only one aspect of the data</a:t>
            </a:r>
            <a:endParaRPr/>
          </a:p>
          <a:p>
            <a:r>
              <a:rPr lang="en"/>
              <a:t>For large and complex datasets, dynamic view adjustment is crucial</a:t>
            </a:r>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buNone/>
            </a:pPr>
            <a:endParaRPr/>
          </a:p>
          <a:p>
            <a:pPr marL="0" indent="0">
              <a:spcBef>
                <a:spcPts val="2133"/>
              </a:spcBef>
              <a:buNone/>
            </a:pPr>
            <a:endParaRPr/>
          </a:p>
          <a:p>
            <a:pPr>
              <a:spcBef>
                <a:spcPts val="2133"/>
              </a:spcBef>
            </a:pPr>
            <a:r>
              <a:rPr lang="en"/>
              <a:t>Fast computer graphics have enabled real-time displays</a:t>
            </a:r>
            <a:endParaRPr/>
          </a:p>
        </p:txBody>
      </p:sp>
      <p:pic>
        <p:nvPicPr>
          <p:cNvPr id="118" name="Google Shape;118;p19" descr="Image result for data analysis interactive atom gif"/>
          <p:cNvPicPr preferRelativeResize="0"/>
          <p:nvPr/>
        </p:nvPicPr>
        <p:blipFill>
          <a:blip r:embed="rId3">
            <a:alphaModFix/>
          </a:blip>
          <a:stretch>
            <a:fillRect/>
          </a:stretch>
        </p:blipFill>
        <p:spPr>
          <a:xfrm>
            <a:off x="6038001" y="2229534"/>
            <a:ext cx="5865001" cy="3189100"/>
          </a:xfrm>
          <a:prstGeom prst="rect">
            <a:avLst/>
          </a:prstGeom>
          <a:noFill/>
          <a:ln>
            <a:noFill/>
          </a:ln>
        </p:spPr>
      </p:pic>
    </p:spTree>
    <p:extLst>
      <p:ext uri="{BB962C8B-B14F-4D97-AF65-F5344CB8AC3E}">
        <p14:creationId xmlns:p14="http://schemas.microsoft.com/office/powerpoint/2010/main" val="3717384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Vis Design Space</a:t>
            </a:r>
            <a:endParaRPr/>
          </a:p>
          <a:p>
            <a:r>
              <a:rPr lang="en"/>
              <a:t>Is Huge</a:t>
            </a:r>
            <a:endParaRPr/>
          </a:p>
        </p:txBody>
      </p:sp>
      <p:sp>
        <p:nvSpPr>
          <p:cNvPr id="124" name="Google Shape;124;p20"/>
          <p:cNvSpPr txBox="1">
            <a:spLocks noGrp="1"/>
          </p:cNvSpPr>
          <p:nvPr>
            <p:ph type="body" idx="1"/>
          </p:nvPr>
        </p:nvSpPr>
        <p:spPr>
          <a:xfrm>
            <a:off x="6192900" y="667900"/>
            <a:ext cx="5555200" cy="5464800"/>
          </a:xfrm>
          <a:prstGeom prst="rect">
            <a:avLst/>
          </a:prstGeom>
        </p:spPr>
        <p:txBody>
          <a:bodyPr spcFirstLastPara="1" vert="horz" wrap="square" lIns="121900" tIns="121900" rIns="121900" bIns="121900" rtlCol="0" anchor="t" anchorCtr="0">
            <a:noAutofit/>
          </a:bodyPr>
          <a:lstStyle/>
          <a:p>
            <a:r>
              <a:rPr lang="en"/>
              <a:t>Picking a specific vis idiom from a plethora of applicable visual encodings is hard</a:t>
            </a:r>
            <a:endParaRPr/>
          </a:p>
          <a:p>
            <a:r>
              <a:rPr lang="en"/>
              <a:t>When considering all possible interactions, it is much harder</a:t>
            </a:r>
            <a:endParaRPr/>
          </a:p>
          <a:p>
            <a:pPr marL="0" indent="0">
              <a:spcBef>
                <a:spcPts val="2133"/>
              </a:spcBef>
              <a:buNone/>
            </a:pPr>
            <a:r>
              <a:rPr lang="en"/>
              <a:t>Systematic Vis Design Thinking</a:t>
            </a:r>
            <a:endParaRPr/>
          </a:p>
          <a:p>
            <a:pPr>
              <a:spcBef>
                <a:spcPts val="2133"/>
              </a:spcBef>
              <a:buAutoNum type="arabicPeriod"/>
            </a:pPr>
            <a:r>
              <a:rPr lang="en" b="1"/>
              <a:t>Encode</a:t>
            </a:r>
            <a:r>
              <a:rPr lang="en"/>
              <a:t> information with spatial position</a:t>
            </a:r>
            <a:endParaRPr/>
          </a:p>
          <a:p>
            <a:pPr>
              <a:buAutoNum type="arabicPeriod"/>
            </a:pPr>
            <a:r>
              <a:rPr lang="en" b="1"/>
              <a:t>Facet</a:t>
            </a:r>
            <a:r>
              <a:rPr lang="en"/>
              <a:t> data between multiple views</a:t>
            </a:r>
            <a:endParaRPr/>
          </a:p>
          <a:p>
            <a:pPr>
              <a:buAutoNum type="arabicPeriod"/>
            </a:pPr>
            <a:r>
              <a:rPr lang="en" b="1"/>
              <a:t>Reduce</a:t>
            </a:r>
            <a:r>
              <a:rPr lang="en"/>
              <a:t> data shown by filtering and aggregation</a:t>
            </a:r>
            <a:endParaRPr/>
          </a:p>
        </p:txBody>
      </p:sp>
    </p:spTree>
    <p:extLst>
      <p:ext uri="{BB962C8B-B14F-4D97-AF65-F5344CB8AC3E}">
        <p14:creationId xmlns:p14="http://schemas.microsoft.com/office/powerpoint/2010/main" val="300759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Tasks and Effectiveness</a:t>
            </a:r>
            <a:endParaRPr/>
          </a:p>
        </p:txBody>
      </p:sp>
      <p:sp>
        <p:nvSpPr>
          <p:cNvPr id="130" name="Google Shape;130;p21"/>
          <p:cNvSpPr txBox="1">
            <a:spLocks noGrp="1"/>
          </p:cNvSpPr>
          <p:nvPr>
            <p:ph type="body" idx="1"/>
          </p:nvPr>
        </p:nvSpPr>
        <p:spPr>
          <a:xfrm>
            <a:off x="5786967" y="47000"/>
            <a:ext cx="6074400" cy="6190000"/>
          </a:xfrm>
          <a:prstGeom prst="rect">
            <a:avLst/>
          </a:prstGeom>
        </p:spPr>
        <p:txBody>
          <a:bodyPr spcFirstLastPara="1" vert="horz" wrap="square" lIns="121900" tIns="121900" rIns="121900" bIns="121900" rtlCol="0" anchor="t" anchorCtr="0">
            <a:noAutofit/>
          </a:bodyPr>
          <a:lstStyle/>
          <a:p>
            <a:pPr marL="0" indent="0">
              <a:buNone/>
            </a:pPr>
            <a:r>
              <a:rPr lang="en"/>
              <a:t>To achieve the goal of vis and bolster effectiveness, one must aim to support user tasks:</a:t>
            </a:r>
            <a:endParaRPr/>
          </a:p>
          <a:p>
            <a:pPr>
              <a:spcBef>
                <a:spcPts val="2133"/>
              </a:spcBef>
            </a:pPr>
            <a:r>
              <a:rPr lang="en"/>
              <a:t>Consider specific user data analysis tasks</a:t>
            </a:r>
            <a:endParaRPr/>
          </a:p>
          <a:p>
            <a:r>
              <a:rPr lang="en"/>
              <a:t>Consider the kind of data users are analyzing</a:t>
            </a:r>
            <a:endParaRPr/>
          </a:p>
          <a:p>
            <a:pPr marL="0" indent="0">
              <a:spcBef>
                <a:spcPts val="2133"/>
              </a:spcBef>
              <a:buNone/>
            </a:pPr>
            <a:r>
              <a:rPr lang="en"/>
              <a:t>There are always tradeoffs:</a:t>
            </a:r>
            <a:endParaRPr/>
          </a:p>
          <a:p>
            <a:pPr>
              <a:spcBef>
                <a:spcPts val="2133"/>
              </a:spcBef>
            </a:pPr>
            <a:r>
              <a:rPr lang="en"/>
              <a:t>Any specific depiction of data is an abstraction where choices are made about which aspects to emphasize and deemphasize</a:t>
            </a:r>
            <a:endParaRPr/>
          </a:p>
          <a:p>
            <a:r>
              <a:rPr lang="en"/>
              <a:t>In design problems, it is more important to </a:t>
            </a:r>
            <a:r>
              <a:rPr lang="en" b="1"/>
              <a:t>optimize</a:t>
            </a:r>
            <a:r>
              <a:rPr lang="en"/>
              <a:t> than to </a:t>
            </a:r>
            <a:r>
              <a:rPr lang="en" b="1"/>
              <a:t>satisfy</a:t>
            </a:r>
            <a:endParaRPr b="1"/>
          </a:p>
          <a:p>
            <a:pPr marL="0" indent="0">
              <a:spcBef>
                <a:spcPts val="2133"/>
              </a:spcBef>
              <a:buNone/>
            </a:pPr>
            <a:r>
              <a:rPr lang="en" b="1"/>
              <a:t>Effective Design Framework</a:t>
            </a:r>
            <a:endParaRPr b="1"/>
          </a:p>
          <a:p>
            <a:pPr indent="-389457">
              <a:spcBef>
                <a:spcPts val="2133"/>
              </a:spcBef>
              <a:buSzPts val="1000"/>
            </a:pPr>
            <a:r>
              <a:rPr lang="en" sz="1333"/>
              <a:t>Possible Space: Set of all possible solutions</a:t>
            </a:r>
            <a:endParaRPr sz="1333"/>
          </a:p>
          <a:p>
            <a:pPr indent="-389457">
              <a:buSzPts val="1000"/>
            </a:pPr>
            <a:r>
              <a:rPr lang="en" sz="1333"/>
              <a:t>Known Space: Set of all possible solutions known to you (hopefully this class enlarges this space for us)</a:t>
            </a:r>
            <a:endParaRPr sz="1333"/>
          </a:p>
          <a:p>
            <a:pPr indent="-389457">
              <a:buSzPts val="1000"/>
            </a:pPr>
            <a:r>
              <a:rPr lang="en" sz="1333"/>
              <a:t>Consideration Space: Solutions actively considered </a:t>
            </a:r>
            <a:endParaRPr sz="1333"/>
          </a:p>
          <a:p>
            <a:pPr indent="-389457">
              <a:buSzPts val="1000"/>
            </a:pPr>
            <a:r>
              <a:rPr lang="en" sz="1333"/>
              <a:t>Proposal Space: A smaller solution set to be considered in detail</a:t>
            </a:r>
            <a:endParaRPr sz="1333"/>
          </a:p>
          <a:p>
            <a:pPr indent="-389457">
              <a:buSzPts val="1000"/>
            </a:pPr>
            <a:r>
              <a:rPr lang="en" sz="1333"/>
              <a:t>Selected Solution: The most satisfactory from the proposal space</a:t>
            </a:r>
            <a:endParaRPr sz="1333"/>
          </a:p>
        </p:txBody>
      </p:sp>
      <p:pic>
        <p:nvPicPr>
          <p:cNvPr id="131" name="Google Shape;131;p21"/>
          <p:cNvPicPr preferRelativeResize="0"/>
          <p:nvPr/>
        </p:nvPicPr>
        <p:blipFill>
          <a:blip r:embed="rId3">
            <a:alphaModFix/>
          </a:blip>
          <a:stretch>
            <a:fillRect/>
          </a:stretch>
        </p:blipFill>
        <p:spPr>
          <a:xfrm>
            <a:off x="198467" y="4380001"/>
            <a:ext cx="5376333" cy="2142367"/>
          </a:xfrm>
          <a:prstGeom prst="rect">
            <a:avLst/>
          </a:prstGeom>
          <a:noFill/>
          <a:ln>
            <a:noFill/>
          </a:ln>
        </p:spPr>
      </p:pic>
      <p:sp>
        <p:nvSpPr>
          <p:cNvPr id="132" name="Google Shape;132;p21"/>
          <p:cNvSpPr txBox="1"/>
          <p:nvPr/>
        </p:nvSpPr>
        <p:spPr>
          <a:xfrm>
            <a:off x="5730533" y="6171133"/>
            <a:ext cx="6461600" cy="357600"/>
          </a:xfrm>
          <a:prstGeom prst="rect">
            <a:avLst/>
          </a:prstGeom>
          <a:noFill/>
          <a:ln>
            <a:noFill/>
          </a:ln>
        </p:spPr>
        <p:txBody>
          <a:bodyPr spcFirstLastPara="1" wrap="square" lIns="121900" tIns="121900" rIns="121900" bIns="121900" anchor="t" anchorCtr="0">
            <a:noAutofit/>
          </a:bodyPr>
          <a:lstStyle/>
          <a:p>
            <a:r>
              <a:rPr lang="en" sz="1600">
                <a:solidFill>
                  <a:schemeClr val="dk2"/>
                </a:solidFill>
                <a:latin typeface="Roboto"/>
                <a:ea typeface="Roboto"/>
                <a:cs typeface="Roboto"/>
                <a:sym typeface="Roboto"/>
              </a:rPr>
              <a:t>Validation of the selected solution is difficult because there can be many design goals that are loosely defined and highly subjective</a:t>
            </a:r>
            <a:endParaRPr sz="16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923705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Resource Limitations</a:t>
            </a:r>
            <a:endParaRPr/>
          </a:p>
        </p:txBody>
      </p:sp>
      <p:sp>
        <p:nvSpPr>
          <p:cNvPr id="138" name="Google Shape;138;p22"/>
          <p:cNvSpPr txBox="1">
            <a:spLocks noGrp="1"/>
          </p:cNvSpPr>
          <p:nvPr>
            <p:ph type="body" idx="1"/>
          </p:nvPr>
        </p:nvSpPr>
        <p:spPr>
          <a:xfrm>
            <a:off x="6011333" y="1354648"/>
            <a:ext cx="6030000" cy="6679200"/>
          </a:xfrm>
          <a:prstGeom prst="rect">
            <a:avLst/>
          </a:prstGeom>
        </p:spPr>
        <p:txBody>
          <a:bodyPr spcFirstLastPara="1" vert="horz" wrap="square" lIns="121900" tIns="121900" rIns="121900" bIns="121900" rtlCol="0" anchor="t" anchorCtr="0">
            <a:noAutofit/>
          </a:bodyPr>
          <a:lstStyle/>
          <a:p>
            <a:pPr marL="0" indent="0">
              <a:buNone/>
            </a:pPr>
            <a:r>
              <a:rPr lang="en">
                <a:solidFill>
                  <a:srgbClr val="000000"/>
                </a:solidFill>
              </a:rPr>
              <a:t>In creating a vis system, we must consider: </a:t>
            </a:r>
            <a:endParaRPr>
              <a:solidFill>
                <a:srgbClr val="000000"/>
              </a:solidFill>
            </a:endParaRPr>
          </a:p>
          <a:p>
            <a:pPr marL="0" indent="0">
              <a:buNone/>
            </a:pPr>
            <a:r>
              <a:rPr lang="en">
                <a:solidFill>
                  <a:srgbClr val="000000"/>
                </a:solidFill>
              </a:rPr>
              <a:t> </a:t>
            </a:r>
            <a:endParaRPr>
              <a:solidFill>
                <a:srgbClr val="000000"/>
              </a:solidFill>
            </a:endParaRPr>
          </a:p>
          <a:p>
            <a:pPr>
              <a:buClr>
                <a:srgbClr val="000000"/>
              </a:buClr>
            </a:pPr>
            <a:r>
              <a:rPr lang="en" b="1">
                <a:solidFill>
                  <a:srgbClr val="000000"/>
                </a:solidFill>
              </a:rPr>
              <a:t>Computational</a:t>
            </a:r>
            <a:r>
              <a:rPr lang="en">
                <a:solidFill>
                  <a:srgbClr val="000000"/>
                </a:solidFill>
              </a:rPr>
              <a:t> </a:t>
            </a:r>
            <a:r>
              <a:rPr lang="en" b="1">
                <a:solidFill>
                  <a:srgbClr val="000000"/>
                </a:solidFill>
              </a:rPr>
              <a:t>Capacity</a:t>
            </a:r>
            <a:r>
              <a:rPr lang="en">
                <a:solidFill>
                  <a:srgbClr val="000000"/>
                </a:solidFill>
              </a:rPr>
              <a:t>: computer time and memory are limited resources, big datasets may not fit into core memory, computational complexity of algorithms needs to be understood and monitored</a:t>
            </a:r>
            <a:endParaRPr>
              <a:solidFill>
                <a:srgbClr val="000000"/>
              </a:solidFill>
            </a:endParaRPr>
          </a:p>
          <a:p>
            <a:pPr marL="0" indent="0">
              <a:buNone/>
            </a:pPr>
            <a:r>
              <a:rPr lang="en">
                <a:solidFill>
                  <a:srgbClr val="000000"/>
                </a:solidFill>
              </a:rPr>
              <a:t> </a:t>
            </a:r>
            <a:endParaRPr>
              <a:solidFill>
                <a:srgbClr val="000000"/>
              </a:solidFill>
            </a:endParaRPr>
          </a:p>
          <a:p>
            <a:pPr>
              <a:buClr>
                <a:srgbClr val="000000"/>
              </a:buClr>
            </a:pPr>
            <a:r>
              <a:rPr lang="en" b="1">
                <a:solidFill>
                  <a:srgbClr val="000000"/>
                </a:solidFill>
              </a:rPr>
              <a:t>Human Perceptual and Cognitive Capacity</a:t>
            </a:r>
            <a:r>
              <a:rPr lang="en">
                <a:solidFill>
                  <a:srgbClr val="000000"/>
                </a:solidFill>
              </a:rPr>
              <a:t>: Memory and attention are limited resources, change blindness where large changes can go unnoticed if we are focusing on something else in our view</a:t>
            </a:r>
            <a:endParaRPr>
              <a:solidFill>
                <a:srgbClr val="000000"/>
              </a:solidFill>
            </a:endParaRPr>
          </a:p>
          <a:p>
            <a:pPr marL="0" indent="0">
              <a:buNone/>
            </a:pPr>
            <a:r>
              <a:rPr lang="en">
                <a:solidFill>
                  <a:srgbClr val="000000"/>
                </a:solidFill>
              </a:rPr>
              <a:t> </a:t>
            </a:r>
            <a:endParaRPr>
              <a:solidFill>
                <a:srgbClr val="000000"/>
              </a:solidFill>
            </a:endParaRPr>
          </a:p>
          <a:p>
            <a:pPr>
              <a:buClr>
                <a:srgbClr val="000000"/>
              </a:buClr>
            </a:pPr>
            <a:r>
              <a:rPr lang="en" b="1">
                <a:solidFill>
                  <a:srgbClr val="000000"/>
                </a:solidFill>
              </a:rPr>
              <a:t>Display Capacity</a:t>
            </a:r>
            <a:r>
              <a:rPr lang="en">
                <a:solidFill>
                  <a:srgbClr val="000000"/>
                </a:solidFill>
              </a:rPr>
              <a:t>: Need to be cognizant of screen resolution and information density</a:t>
            </a:r>
            <a:endParaRPr>
              <a:solidFill>
                <a:srgbClr val="000000"/>
              </a:solidFill>
            </a:endParaRPr>
          </a:p>
          <a:p>
            <a:pPr marL="0" indent="0">
              <a:buNone/>
            </a:pPr>
            <a:endParaRPr>
              <a:solidFill>
                <a:srgbClr val="000000"/>
              </a:solidFill>
            </a:endParaRPr>
          </a:p>
          <a:p>
            <a:pPr marL="0" indent="0">
              <a:buNone/>
            </a:pPr>
            <a:r>
              <a:rPr lang="en">
                <a:solidFill>
                  <a:srgbClr val="000000"/>
                </a:solidFill>
              </a:rPr>
              <a:t>We also need to consider scalability in a world of big data</a:t>
            </a:r>
            <a:endParaRPr>
              <a:solidFill>
                <a:srgbClr val="000000"/>
              </a:solidFill>
            </a:endParaRPr>
          </a:p>
          <a:p>
            <a:pPr marL="0" indent="0">
              <a:spcAft>
                <a:spcPts val="2133"/>
              </a:spcAft>
              <a:buNone/>
            </a:pPr>
            <a:endParaRPr/>
          </a:p>
        </p:txBody>
      </p:sp>
      <p:pic>
        <p:nvPicPr>
          <p:cNvPr id="139" name="Google Shape;139;p22"/>
          <p:cNvPicPr preferRelativeResize="0"/>
          <p:nvPr/>
        </p:nvPicPr>
        <p:blipFill>
          <a:blip r:embed="rId3">
            <a:alphaModFix/>
          </a:blip>
          <a:stretch>
            <a:fillRect/>
          </a:stretch>
        </p:blipFill>
        <p:spPr>
          <a:xfrm>
            <a:off x="309418" y="3049534"/>
            <a:ext cx="5154433" cy="2235791"/>
          </a:xfrm>
          <a:prstGeom prst="rect">
            <a:avLst/>
          </a:prstGeom>
          <a:noFill/>
          <a:ln>
            <a:noFill/>
          </a:ln>
        </p:spPr>
      </p:pic>
    </p:spTree>
    <p:extLst>
      <p:ext uri="{BB962C8B-B14F-4D97-AF65-F5344CB8AC3E}">
        <p14:creationId xmlns:p14="http://schemas.microsoft.com/office/powerpoint/2010/main" val="156517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15633" y="667900"/>
            <a:ext cx="4942000" cy="3345200"/>
          </a:xfrm>
          <a:prstGeom prst="rect">
            <a:avLst/>
          </a:prstGeom>
        </p:spPr>
        <p:txBody>
          <a:bodyPr spcFirstLastPara="1" vert="horz" wrap="square" lIns="121900" tIns="121900" rIns="121900" bIns="121900" rtlCol="0" anchor="t" anchorCtr="0">
            <a:noAutofit/>
          </a:bodyPr>
          <a:lstStyle/>
          <a:p>
            <a:r>
              <a:rPr lang="en"/>
              <a:t>Analyzing for Effective Vis System Design</a:t>
            </a:r>
            <a:endParaRPr/>
          </a:p>
        </p:txBody>
      </p:sp>
      <p:sp>
        <p:nvSpPr>
          <p:cNvPr id="145" name="Google Shape;145;p23"/>
          <p:cNvSpPr txBox="1">
            <a:spLocks noGrp="1"/>
          </p:cNvSpPr>
          <p:nvPr>
            <p:ph type="body" idx="1"/>
          </p:nvPr>
        </p:nvSpPr>
        <p:spPr>
          <a:xfrm>
            <a:off x="6192900" y="4713100"/>
            <a:ext cx="5555200" cy="1419600"/>
          </a:xfrm>
          <a:prstGeom prst="rect">
            <a:avLst/>
          </a:prstGeom>
        </p:spPr>
        <p:txBody>
          <a:bodyPr spcFirstLastPara="1" vert="horz" wrap="square" lIns="121900" tIns="121900" rIns="121900" bIns="121900" rtlCol="0" anchor="t" anchorCtr="0">
            <a:noAutofit/>
          </a:bodyPr>
          <a:lstStyle/>
          <a:p>
            <a:pPr marL="0" indent="0">
              <a:buNone/>
            </a:pPr>
            <a:r>
              <a:rPr lang="en" b="1"/>
              <a:t>What</a:t>
            </a:r>
            <a:r>
              <a:rPr lang="en"/>
              <a:t> data does the user see?</a:t>
            </a:r>
            <a:endParaRPr/>
          </a:p>
          <a:p>
            <a:pPr marL="0" indent="0">
              <a:spcBef>
                <a:spcPts val="2133"/>
              </a:spcBef>
              <a:buNone/>
            </a:pPr>
            <a:r>
              <a:rPr lang="en" b="1"/>
              <a:t>Why</a:t>
            </a:r>
            <a:r>
              <a:rPr lang="en"/>
              <a:t> does the user intend to use a vis tool?</a:t>
            </a:r>
            <a:endParaRPr/>
          </a:p>
          <a:p>
            <a:pPr marL="0" indent="0">
              <a:spcBef>
                <a:spcPts val="2133"/>
              </a:spcBef>
              <a:spcAft>
                <a:spcPts val="2133"/>
              </a:spcAft>
              <a:buNone/>
            </a:pPr>
            <a:r>
              <a:rPr lang="en" b="1"/>
              <a:t>How</a:t>
            </a:r>
            <a:r>
              <a:rPr lang="en"/>
              <a:t> are the visual encodings and interaction idioms constructed?</a:t>
            </a:r>
            <a:endParaRPr/>
          </a:p>
        </p:txBody>
      </p:sp>
      <p:pic>
        <p:nvPicPr>
          <p:cNvPr id="146" name="Google Shape;146;p23"/>
          <p:cNvPicPr preferRelativeResize="0"/>
          <p:nvPr/>
        </p:nvPicPr>
        <p:blipFill>
          <a:blip r:embed="rId3">
            <a:alphaModFix/>
          </a:blip>
          <a:stretch>
            <a:fillRect/>
          </a:stretch>
        </p:blipFill>
        <p:spPr>
          <a:xfrm>
            <a:off x="6499500" y="133501"/>
            <a:ext cx="4942000" cy="4579601"/>
          </a:xfrm>
          <a:prstGeom prst="rect">
            <a:avLst/>
          </a:prstGeom>
          <a:noFill/>
          <a:ln>
            <a:noFill/>
          </a:ln>
        </p:spPr>
      </p:pic>
    </p:spTree>
    <p:extLst>
      <p:ext uri="{BB962C8B-B14F-4D97-AF65-F5344CB8AC3E}">
        <p14:creationId xmlns:p14="http://schemas.microsoft.com/office/powerpoint/2010/main" val="1898363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C44B-AAF6-454C-9947-7F892CDF03CD}"/>
              </a:ext>
            </a:extLst>
          </p:cNvPr>
          <p:cNvSpPr>
            <a:spLocks noGrp="1"/>
          </p:cNvSpPr>
          <p:nvPr>
            <p:ph type="title"/>
          </p:nvPr>
        </p:nvSpPr>
        <p:spPr/>
        <p:txBody>
          <a:bodyPr/>
          <a:lstStyle/>
          <a:p>
            <a:r>
              <a:rPr lang="en-US" dirty="0"/>
              <a:t>Related Works phase of project</a:t>
            </a:r>
          </a:p>
        </p:txBody>
      </p:sp>
      <p:sp>
        <p:nvSpPr>
          <p:cNvPr id="3" name="Content Placeholder 2">
            <a:extLst>
              <a:ext uri="{FF2B5EF4-FFF2-40B4-BE49-F238E27FC236}">
                <a16:creationId xmlns:a16="http://schemas.microsoft.com/office/drawing/2014/main" id="{E28B68EC-571E-5C4F-B598-389585593A0B}"/>
              </a:ext>
            </a:extLst>
          </p:cNvPr>
          <p:cNvSpPr>
            <a:spLocks noGrp="1"/>
          </p:cNvSpPr>
          <p:nvPr>
            <p:ph idx="1"/>
          </p:nvPr>
        </p:nvSpPr>
        <p:spPr>
          <a:xfrm>
            <a:off x="838199" y="1825625"/>
            <a:ext cx="10874829" cy="4351338"/>
          </a:xfrm>
        </p:spPr>
        <p:txBody>
          <a:bodyPr>
            <a:normAutofit/>
          </a:bodyPr>
          <a:lstStyle/>
          <a:p>
            <a:pPr marL="0" indent="0">
              <a:buNone/>
            </a:pPr>
            <a:r>
              <a:rPr lang="en-US" dirty="0"/>
              <a:t>How does the project go beyond </a:t>
            </a:r>
            <a:r>
              <a:rPr lang="en-US" i="1" dirty="0"/>
              <a:t>state of the art </a:t>
            </a:r>
            <a:r>
              <a:rPr lang="en-US" dirty="0"/>
              <a:t>for your problem?</a:t>
            </a:r>
          </a:p>
          <a:p>
            <a:pPr marL="0" indent="0">
              <a:buNone/>
            </a:pPr>
            <a:endParaRPr lang="en-US" dirty="0"/>
          </a:p>
          <a:p>
            <a:r>
              <a:rPr lang="en-US" dirty="0"/>
              <a:t>Not easy! Need to be creative in finding related papers</a:t>
            </a:r>
          </a:p>
          <a:p>
            <a:r>
              <a:rPr lang="en-US" dirty="0"/>
              <a:t>Many ways to be related</a:t>
            </a:r>
          </a:p>
          <a:p>
            <a:pPr lvl="1"/>
            <a:r>
              <a:rPr lang="en-US" dirty="0"/>
              <a:t>Motivates your problem</a:t>
            </a:r>
          </a:p>
          <a:p>
            <a:pPr lvl="1"/>
            <a:r>
              <a:rPr lang="en-US" dirty="0"/>
              <a:t>Provides a promising approach</a:t>
            </a:r>
          </a:p>
          <a:p>
            <a:pPr lvl="1"/>
            <a:r>
              <a:rPr lang="en-US" dirty="0"/>
              <a:t>Solves your problem, but you can do better</a:t>
            </a:r>
          </a:p>
          <a:p>
            <a:pPr lvl="1"/>
            <a:r>
              <a:rPr lang="en-US" dirty="0"/>
              <a:t>Solves part of your problem, but in different area</a:t>
            </a:r>
          </a:p>
          <a:p>
            <a:pPr lvl="1"/>
            <a:r>
              <a:rPr lang="en-US" dirty="0"/>
              <a:t>Solves different problem, but similar technique</a:t>
            </a:r>
          </a:p>
          <a:p>
            <a:pPr marL="0" indent="0">
              <a:buNone/>
            </a:pPr>
            <a:endParaRPr lang="en-US" dirty="0"/>
          </a:p>
        </p:txBody>
      </p:sp>
    </p:spTree>
    <p:extLst>
      <p:ext uri="{BB962C8B-B14F-4D97-AF65-F5344CB8AC3E}">
        <p14:creationId xmlns:p14="http://schemas.microsoft.com/office/powerpoint/2010/main" val="4219885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217800" y="2599200"/>
            <a:ext cx="5756400" cy="1659600"/>
          </a:xfrm>
          <a:prstGeom prst="rect">
            <a:avLst/>
          </a:prstGeom>
        </p:spPr>
        <p:txBody>
          <a:bodyPr spcFirstLastPara="1" vert="horz" wrap="square" lIns="121900" tIns="121900" rIns="121900" bIns="121900" rtlCol="0" anchor="b" anchorCtr="0">
            <a:noAutofit/>
          </a:bodyPr>
          <a:lstStyle/>
          <a:p>
            <a:r>
              <a:rPr lang="en" sz="8000"/>
              <a:t>Discussion</a:t>
            </a:r>
            <a:endParaRPr sz="8000"/>
          </a:p>
        </p:txBody>
      </p:sp>
    </p:spTree>
    <p:extLst>
      <p:ext uri="{BB962C8B-B14F-4D97-AF65-F5344CB8AC3E}">
        <p14:creationId xmlns:p14="http://schemas.microsoft.com/office/powerpoint/2010/main" val="212880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4D71-B1F5-DF48-8478-3A205D0E7FAC}"/>
              </a:ext>
            </a:extLst>
          </p:cNvPr>
          <p:cNvSpPr>
            <a:spLocks noGrp="1"/>
          </p:cNvSpPr>
          <p:nvPr>
            <p:ph type="ctrTitle"/>
          </p:nvPr>
        </p:nvSpPr>
        <p:spPr/>
        <p:txBody>
          <a:bodyPr/>
          <a:lstStyle/>
          <a:p>
            <a:r>
              <a:rPr lang="en-US" dirty="0"/>
              <a:t>Considerations for Visualizing Comparison</a:t>
            </a:r>
          </a:p>
        </p:txBody>
      </p:sp>
      <p:sp>
        <p:nvSpPr>
          <p:cNvPr id="3" name="Subtitle 2">
            <a:extLst>
              <a:ext uri="{FF2B5EF4-FFF2-40B4-BE49-F238E27FC236}">
                <a16:creationId xmlns:a16="http://schemas.microsoft.com/office/drawing/2014/main" id="{0EDF655F-40C3-604E-B880-86E5243461B8}"/>
              </a:ext>
            </a:extLst>
          </p:cNvPr>
          <p:cNvSpPr>
            <a:spLocks noGrp="1"/>
          </p:cNvSpPr>
          <p:nvPr>
            <p:ph type="subTitle" idx="1"/>
          </p:nvPr>
        </p:nvSpPr>
        <p:spPr>
          <a:xfrm>
            <a:off x="1524000" y="3674705"/>
            <a:ext cx="9144000" cy="1655763"/>
          </a:xfrm>
        </p:spPr>
        <p:txBody>
          <a:bodyPr/>
          <a:lstStyle/>
          <a:p>
            <a:r>
              <a:rPr lang="en-US" dirty="0"/>
              <a:t>Michael </a:t>
            </a:r>
            <a:r>
              <a:rPr lang="en-US" dirty="0" err="1"/>
              <a:t>Gleicher</a:t>
            </a:r>
            <a:endParaRPr lang="en-US" dirty="0"/>
          </a:p>
        </p:txBody>
      </p:sp>
    </p:spTree>
    <p:extLst>
      <p:ext uri="{BB962C8B-B14F-4D97-AF65-F5344CB8AC3E}">
        <p14:creationId xmlns:p14="http://schemas.microsoft.com/office/powerpoint/2010/main" val="807857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461E-F3DA-4A88-ABB1-560D4B126507}"/>
              </a:ext>
            </a:extLst>
          </p:cNvPr>
          <p:cNvSpPr>
            <a:spLocks noGrp="1"/>
          </p:cNvSpPr>
          <p:nvPr>
            <p:ph type="title"/>
          </p:nvPr>
        </p:nvSpPr>
        <p:spPr>
          <a:xfrm>
            <a:off x="643469" y="623393"/>
            <a:ext cx="3363975" cy="1607060"/>
          </a:xfrm>
          <a:noFill/>
          <a:ln w="19050">
            <a:solidFill>
              <a:schemeClr val="tx1"/>
            </a:solidFill>
          </a:ln>
        </p:spPr>
        <p:txBody>
          <a:bodyPr wrap="square" anchor="ctr">
            <a:normAutofit/>
          </a:bodyPr>
          <a:lstStyle/>
          <a:p>
            <a:pPr algn="ctr"/>
            <a:r>
              <a:rPr lang="en-US" sz="2800"/>
              <a:t>Problem</a:t>
            </a:r>
            <a:endParaRPr lang="es-ES" sz="2800"/>
          </a:p>
        </p:txBody>
      </p:sp>
      <p:sp>
        <p:nvSpPr>
          <p:cNvPr id="3" name="Content Placeholder 2">
            <a:extLst>
              <a:ext uri="{FF2B5EF4-FFF2-40B4-BE49-F238E27FC236}">
                <a16:creationId xmlns:a16="http://schemas.microsoft.com/office/drawing/2014/main" id="{E0F967F0-B487-4E49-B39F-5BDDC12ADE54}"/>
              </a:ext>
            </a:extLst>
          </p:cNvPr>
          <p:cNvSpPr>
            <a:spLocks noGrp="1"/>
          </p:cNvSpPr>
          <p:nvPr>
            <p:ph idx="1"/>
          </p:nvPr>
        </p:nvSpPr>
        <p:spPr>
          <a:xfrm>
            <a:off x="355053" y="2919738"/>
            <a:ext cx="3940807" cy="3415623"/>
          </a:xfrm>
        </p:spPr>
        <p:txBody>
          <a:bodyPr>
            <a:normAutofit/>
          </a:bodyPr>
          <a:lstStyle/>
          <a:p>
            <a:r>
              <a:rPr lang="en-US" sz="2000" dirty="0"/>
              <a:t>Comparing objects is one of the most common analytical tasks we perform</a:t>
            </a:r>
          </a:p>
          <a:p>
            <a:r>
              <a:rPr lang="en-US" sz="2000" dirty="0"/>
              <a:t>Lacking a scalable and detailed framework for designing comparison tasks</a:t>
            </a:r>
          </a:p>
          <a:p>
            <a:pPr marL="0" indent="0">
              <a:buNone/>
            </a:pPr>
            <a:endParaRPr lang="en-US" sz="2000" dirty="0"/>
          </a:p>
          <a:p>
            <a:endParaRPr lang="es-ES" sz="2000" dirty="0"/>
          </a:p>
        </p:txBody>
      </p:sp>
      <p:pic>
        <p:nvPicPr>
          <p:cNvPr id="4" name="Picture 3" descr="A close up of a map&#10;&#10;Description automatically generated">
            <a:extLst>
              <a:ext uri="{FF2B5EF4-FFF2-40B4-BE49-F238E27FC236}">
                <a16:creationId xmlns:a16="http://schemas.microsoft.com/office/drawing/2014/main" id="{684CEEE6-2FB9-4530-9E51-E38784BC2092}"/>
              </a:ext>
            </a:extLst>
          </p:cNvPr>
          <p:cNvPicPr>
            <a:picLocks noChangeAspect="1"/>
          </p:cNvPicPr>
          <p:nvPr/>
        </p:nvPicPr>
        <p:blipFill>
          <a:blip r:embed="rId3"/>
          <a:stretch>
            <a:fillRect/>
          </a:stretch>
        </p:blipFill>
        <p:spPr>
          <a:xfrm>
            <a:off x="5297765" y="1699928"/>
            <a:ext cx="6250769" cy="3297281"/>
          </a:xfrm>
          <a:prstGeom prst="rect">
            <a:avLst/>
          </a:prstGeom>
        </p:spPr>
      </p:pic>
    </p:spTree>
    <p:extLst>
      <p:ext uri="{BB962C8B-B14F-4D97-AF65-F5344CB8AC3E}">
        <p14:creationId xmlns:p14="http://schemas.microsoft.com/office/powerpoint/2010/main" val="2280231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6A14-CBC3-4C2F-894D-C73FF9EE2F97}"/>
              </a:ext>
            </a:extLst>
          </p:cNvPr>
          <p:cNvSpPr>
            <a:spLocks noGrp="1"/>
          </p:cNvSpPr>
          <p:nvPr>
            <p:ph type="title"/>
          </p:nvPr>
        </p:nvSpPr>
        <p:spPr/>
        <p:txBody>
          <a:bodyPr/>
          <a:lstStyle/>
          <a:p>
            <a:endParaRPr lang="es-ES"/>
          </a:p>
        </p:txBody>
      </p:sp>
      <p:pic>
        <p:nvPicPr>
          <p:cNvPr id="4" name="Content Placeholder 3" descr="A close up of a map&#10;&#10;Description automatically generated">
            <a:extLst>
              <a:ext uri="{FF2B5EF4-FFF2-40B4-BE49-F238E27FC236}">
                <a16:creationId xmlns:a16="http://schemas.microsoft.com/office/drawing/2014/main" id="{0F12DB13-DEC7-4BA0-98C4-BF3B495B6AB8}"/>
              </a:ext>
            </a:extLst>
          </p:cNvPr>
          <p:cNvPicPr>
            <a:picLocks noGrp="1" noChangeAspect="1"/>
          </p:cNvPicPr>
          <p:nvPr>
            <p:ph idx="1"/>
          </p:nvPr>
        </p:nvPicPr>
        <p:blipFill>
          <a:blip r:embed="rId2"/>
          <a:stretch>
            <a:fillRect/>
          </a:stretch>
        </p:blipFill>
        <p:spPr>
          <a:xfrm>
            <a:off x="288248" y="2073905"/>
            <a:ext cx="8236461" cy="4351339"/>
          </a:xfrm>
          <a:prstGeom prst="rect">
            <a:avLst/>
          </a:prstGeom>
        </p:spPr>
      </p:pic>
    </p:spTree>
    <p:extLst>
      <p:ext uri="{BB962C8B-B14F-4D97-AF65-F5344CB8AC3E}">
        <p14:creationId xmlns:p14="http://schemas.microsoft.com/office/powerpoint/2010/main" val="148913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B1861-87A8-4CB6-BC03-E1D9D4DA1813}"/>
              </a:ext>
            </a:extLst>
          </p:cNvPr>
          <p:cNvSpPr>
            <a:spLocks noGrp="1"/>
          </p:cNvSpPr>
          <p:nvPr>
            <p:ph type="title"/>
          </p:nvPr>
        </p:nvSpPr>
        <p:spPr/>
        <p:txBody>
          <a:bodyPr/>
          <a:lstStyle/>
          <a:p>
            <a:r>
              <a:rPr lang="en-US" dirty="0"/>
              <a:t>Context – Importance of Comparison</a:t>
            </a:r>
            <a:endParaRPr lang="es-ES" dirty="0"/>
          </a:p>
        </p:txBody>
      </p:sp>
      <p:sp>
        <p:nvSpPr>
          <p:cNvPr id="3" name="Content Placeholder 2">
            <a:extLst>
              <a:ext uri="{FF2B5EF4-FFF2-40B4-BE49-F238E27FC236}">
                <a16:creationId xmlns:a16="http://schemas.microsoft.com/office/drawing/2014/main" id="{430CCE87-130A-4EF9-B12A-1CA98063CECB}"/>
              </a:ext>
            </a:extLst>
          </p:cNvPr>
          <p:cNvSpPr>
            <a:spLocks noGrp="1"/>
          </p:cNvSpPr>
          <p:nvPr>
            <p:ph idx="1"/>
          </p:nvPr>
        </p:nvSpPr>
        <p:spPr>
          <a:xfrm>
            <a:off x="770694" y="1539936"/>
            <a:ext cx="9511679" cy="3778128"/>
          </a:xfrm>
        </p:spPr>
        <p:txBody>
          <a:bodyPr/>
          <a:lstStyle/>
          <a:p>
            <a:endParaRPr lang="es-ES" dirty="0"/>
          </a:p>
        </p:txBody>
      </p:sp>
      <p:pic>
        <p:nvPicPr>
          <p:cNvPr id="1028" name="Picture 4">
            <a:extLst>
              <a:ext uri="{FF2B5EF4-FFF2-40B4-BE49-F238E27FC236}">
                <a16:creationId xmlns:a16="http://schemas.microsoft.com/office/drawing/2014/main" id="{8611C660-058C-4308-93F8-D5868147D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96" y="1539937"/>
            <a:ext cx="10003777" cy="477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59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32ED-1A15-4AD6-B28B-14E9AC2D3A5D}"/>
              </a:ext>
            </a:extLst>
          </p:cNvPr>
          <p:cNvSpPr>
            <a:spLocks noGrp="1"/>
          </p:cNvSpPr>
          <p:nvPr>
            <p:ph type="title"/>
          </p:nvPr>
        </p:nvSpPr>
        <p:spPr/>
        <p:txBody>
          <a:bodyPr/>
          <a:lstStyle/>
          <a:p>
            <a:r>
              <a:rPr lang="en-US"/>
              <a:t>Previous Literature</a:t>
            </a:r>
            <a:endParaRPr lang="es-ES" dirty="0"/>
          </a:p>
        </p:txBody>
      </p:sp>
      <p:sp>
        <p:nvSpPr>
          <p:cNvPr id="3" name="Content Placeholder 2">
            <a:extLst>
              <a:ext uri="{FF2B5EF4-FFF2-40B4-BE49-F238E27FC236}">
                <a16:creationId xmlns:a16="http://schemas.microsoft.com/office/drawing/2014/main" id="{2BE43F12-236F-4C10-8230-937A03B64768}"/>
              </a:ext>
            </a:extLst>
          </p:cNvPr>
          <p:cNvSpPr>
            <a:spLocks noGrp="1"/>
          </p:cNvSpPr>
          <p:nvPr>
            <p:ph idx="1"/>
          </p:nvPr>
        </p:nvSpPr>
        <p:spPr/>
        <p:txBody>
          <a:bodyPr>
            <a:normAutofit/>
          </a:bodyPr>
          <a:lstStyle/>
          <a:p>
            <a:r>
              <a:rPr lang="en-US" dirty="0"/>
              <a:t>Focus on specific visual designs</a:t>
            </a:r>
          </a:p>
          <a:p>
            <a:pPr lvl="1"/>
            <a:r>
              <a:rPr lang="en-US" sz="1600" dirty="0"/>
              <a:t>(Tufte, 1990)</a:t>
            </a:r>
          </a:p>
          <a:p>
            <a:r>
              <a:rPr lang="en-US" dirty="0"/>
              <a:t>Provide solutions for a specific data type</a:t>
            </a:r>
          </a:p>
          <a:p>
            <a:pPr lvl="1"/>
            <a:r>
              <a:rPr lang="en-US" sz="1600" dirty="0"/>
              <a:t>(Graham &amp; Kennedy, 2010), (</a:t>
            </a:r>
            <a:r>
              <a:rPr lang="en-US" sz="1600" dirty="0" err="1"/>
              <a:t>Pagendarm</a:t>
            </a:r>
            <a:r>
              <a:rPr lang="en-US" sz="1600" dirty="0"/>
              <a:t> &amp; Post, 1995), (</a:t>
            </a:r>
            <a:r>
              <a:rPr lang="en-US" sz="1600" dirty="0" err="1"/>
              <a:t>Urness</a:t>
            </a:r>
            <a:r>
              <a:rPr lang="en-US" sz="1600" dirty="0"/>
              <a:t>, et al., 2006), (Verma &amp; Pang, 2004), (</a:t>
            </a:r>
            <a:r>
              <a:rPr lang="en-US" sz="1600" dirty="0" err="1"/>
              <a:t>Gleicher</a:t>
            </a:r>
            <a:r>
              <a:rPr lang="en-US" sz="1600" dirty="0"/>
              <a:t>, et al. 2011)</a:t>
            </a:r>
          </a:p>
          <a:p>
            <a:r>
              <a:rPr lang="en-US" dirty="0"/>
              <a:t>Measure user performance on comparative tasks</a:t>
            </a:r>
          </a:p>
          <a:p>
            <a:pPr lvl="1"/>
            <a:r>
              <a:rPr lang="en-US" sz="1600" dirty="0"/>
              <a:t>(Livingston &amp; Decker, 2011), (</a:t>
            </a:r>
            <a:r>
              <a:rPr lang="en-US" sz="1600" dirty="0" err="1"/>
              <a:t>Alper</a:t>
            </a:r>
            <a:r>
              <a:rPr lang="en-US" sz="1600" dirty="0"/>
              <a:t>, et al., 2013), (</a:t>
            </a:r>
            <a:r>
              <a:rPr lang="en-US" sz="1600" dirty="0" err="1"/>
              <a:t>Gleicher</a:t>
            </a:r>
            <a:r>
              <a:rPr lang="en-US" sz="1600" dirty="0"/>
              <a:t>, et al., 2013), (Fuchs, et al., 2014)</a:t>
            </a:r>
          </a:p>
          <a:p>
            <a:r>
              <a:rPr lang="en-US" dirty="0"/>
              <a:t>Draw from perceptual science</a:t>
            </a:r>
          </a:p>
          <a:p>
            <a:pPr lvl="1"/>
            <a:r>
              <a:rPr lang="en-US" sz="1600" dirty="0"/>
              <a:t>(</a:t>
            </a:r>
            <a:r>
              <a:rPr lang="en-US" sz="1600" dirty="0" err="1"/>
              <a:t>Farell</a:t>
            </a:r>
            <a:r>
              <a:rPr lang="en-US" sz="1600" dirty="0"/>
              <a:t>, 1985), (Resnik, 2002), (</a:t>
            </a:r>
            <a:r>
              <a:rPr lang="en-US" sz="1600" dirty="0" err="1"/>
              <a:t>Franconeri</a:t>
            </a:r>
            <a:r>
              <a:rPr lang="en-US" sz="1600" dirty="0"/>
              <a:t>, 2013), (Larsen &amp; </a:t>
            </a:r>
            <a:r>
              <a:rPr lang="en-US" sz="1600" dirty="0" err="1"/>
              <a:t>Bundesen</a:t>
            </a:r>
            <a:r>
              <a:rPr lang="en-US" sz="1600" dirty="0"/>
              <a:t>, 1998), (Larsen &amp; </a:t>
            </a:r>
            <a:r>
              <a:rPr lang="en-US" sz="1600" dirty="0" err="1"/>
              <a:t>Bundesen</a:t>
            </a:r>
            <a:r>
              <a:rPr lang="en-US" sz="1600" dirty="0"/>
              <a:t>, 1978)</a:t>
            </a:r>
            <a:endParaRPr lang="es-ES" sz="1600" dirty="0"/>
          </a:p>
        </p:txBody>
      </p:sp>
    </p:spTree>
    <p:extLst>
      <p:ext uri="{BB962C8B-B14F-4D97-AF65-F5344CB8AC3E}">
        <p14:creationId xmlns:p14="http://schemas.microsoft.com/office/powerpoint/2010/main" val="263023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6C46-8742-5E49-A708-27F761868D6C}"/>
              </a:ext>
            </a:extLst>
          </p:cNvPr>
          <p:cNvSpPr>
            <a:spLocks noGrp="1"/>
          </p:cNvSpPr>
          <p:nvPr>
            <p:ph type="title"/>
          </p:nvPr>
        </p:nvSpPr>
        <p:spPr>
          <a:xfrm>
            <a:off x="982982" y="891540"/>
            <a:ext cx="4492277" cy="5071109"/>
          </a:xfrm>
        </p:spPr>
        <p:txBody>
          <a:bodyPr spcFirstLastPara="1" vert="horz" wrap="square" lIns="91440" tIns="45720" rIns="91440" bIns="45720" rtlCol="0" anchor="ctr" anchorCtr="0">
            <a:normAutofit/>
          </a:bodyPr>
          <a:lstStyle/>
          <a:p>
            <a:pPr algn="r"/>
            <a:r>
              <a:rPr lang="en-US" sz="6000">
                <a:solidFill>
                  <a:srgbClr val="FFFFFF"/>
                </a:solidFill>
                <a:latin typeface="+mj-lt"/>
                <a:cs typeface="+mj-cs"/>
              </a:rPr>
              <a:t>Contributions</a:t>
            </a:r>
          </a:p>
        </p:txBody>
      </p:sp>
      <p:sp>
        <p:nvSpPr>
          <p:cNvPr id="3" name="Content Placeholder 2">
            <a:extLst>
              <a:ext uri="{FF2B5EF4-FFF2-40B4-BE49-F238E27FC236}">
                <a16:creationId xmlns:a16="http://schemas.microsoft.com/office/drawing/2014/main" id="{87A7663F-ACE4-274B-82DE-49D9B531EC37}"/>
              </a:ext>
            </a:extLst>
          </p:cNvPr>
          <p:cNvSpPr>
            <a:spLocks noGrp="1"/>
          </p:cNvSpPr>
          <p:nvPr>
            <p:ph idx="1"/>
          </p:nvPr>
        </p:nvSpPr>
        <p:spPr>
          <a:xfrm>
            <a:off x="6694185" y="2199640"/>
            <a:ext cx="4775439" cy="2214339"/>
          </a:xfrm>
        </p:spPr>
        <p:txBody>
          <a:bodyPr spcFirstLastPara="1" vert="horz" wrap="square" lIns="91440" tIns="45720" rIns="91440" bIns="45720" rtlCol="0" anchor="ctr" anchorCtr="0">
            <a:normAutofit/>
          </a:bodyPr>
          <a:lstStyle/>
          <a:p>
            <a:pPr marL="0" indent="0" algn="ctr">
              <a:buNone/>
            </a:pPr>
            <a:r>
              <a:rPr lang="en-US" sz="2000" dirty="0">
                <a:latin typeface="+mn-lt"/>
                <a:cs typeface="+mn-cs"/>
              </a:rPr>
              <a:t>A framework that abstracts comparison challenges and the approaches that support them</a:t>
            </a:r>
          </a:p>
        </p:txBody>
      </p:sp>
    </p:spTree>
    <p:extLst>
      <p:ext uri="{BB962C8B-B14F-4D97-AF65-F5344CB8AC3E}">
        <p14:creationId xmlns:p14="http://schemas.microsoft.com/office/powerpoint/2010/main" val="194758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5366-A019-4B6B-9925-BF5A12E1B88E}"/>
              </a:ext>
            </a:extLst>
          </p:cNvPr>
          <p:cNvSpPr>
            <a:spLocks noGrp="1"/>
          </p:cNvSpPr>
          <p:nvPr>
            <p:ph type="title"/>
          </p:nvPr>
        </p:nvSpPr>
        <p:spPr/>
        <p:txBody>
          <a:bodyPr/>
          <a:lstStyle/>
          <a:p>
            <a:r>
              <a:rPr lang="en-US" dirty="0"/>
              <a:t>Four Considerations</a:t>
            </a:r>
            <a:endParaRPr lang="es-ES" dirty="0"/>
          </a:p>
        </p:txBody>
      </p:sp>
      <p:sp>
        <p:nvSpPr>
          <p:cNvPr id="3" name="Content Placeholder 2">
            <a:extLst>
              <a:ext uri="{FF2B5EF4-FFF2-40B4-BE49-F238E27FC236}">
                <a16:creationId xmlns:a16="http://schemas.microsoft.com/office/drawing/2014/main" id="{0CBBC8F4-1709-44CA-90E1-8766CF8CEE6F}"/>
              </a:ext>
            </a:extLst>
          </p:cNvPr>
          <p:cNvSpPr>
            <a:spLocks noGrp="1"/>
          </p:cNvSpPr>
          <p:nvPr>
            <p:ph idx="1"/>
          </p:nvPr>
        </p:nvSpPr>
        <p:spPr/>
        <p:txBody>
          <a:bodyPr/>
          <a:lstStyle/>
          <a:p>
            <a:r>
              <a:rPr lang="en-US" dirty="0"/>
              <a:t>Identify comparative:</a:t>
            </a:r>
          </a:p>
          <a:p>
            <a:pPr marL="914377" lvl="1" indent="-457189">
              <a:buAutoNum type="arabicPeriod"/>
            </a:pPr>
            <a:r>
              <a:rPr lang="en-US" dirty="0"/>
              <a:t>Elements</a:t>
            </a:r>
          </a:p>
          <a:p>
            <a:pPr marL="914377" lvl="1" indent="-457189">
              <a:buAutoNum type="arabicPeriod"/>
            </a:pPr>
            <a:r>
              <a:rPr lang="en-US" dirty="0"/>
              <a:t>Challenges</a:t>
            </a:r>
          </a:p>
          <a:p>
            <a:pPr marL="914377" lvl="1" indent="-457189">
              <a:buAutoNum type="arabicPeriod"/>
            </a:pPr>
            <a:r>
              <a:rPr lang="en-US" dirty="0"/>
              <a:t>Strategies, and</a:t>
            </a:r>
          </a:p>
          <a:p>
            <a:pPr marL="914377" lvl="1" indent="-457189">
              <a:buAutoNum type="arabicPeriod"/>
            </a:pPr>
            <a:r>
              <a:rPr lang="en-US" dirty="0"/>
              <a:t>Designs </a:t>
            </a:r>
          </a:p>
          <a:p>
            <a:pPr lvl="1"/>
            <a:endParaRPr lang="es-ES" dirty="0"/>
          </a:p>
        </p:txBody>
      </p:sp>
    </p:spTree>
    <p:extLst>
      <p:ext uri="{BB962C8B-B14F-4D97-AF65-F5344CB8AC3E}">
        <p14:creationId xmlns:p14="http://schemas.microsoft.com/office/powerpoint/2010/main" val="4057990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2919-7BE7-48E5-847D-4D073A9B70E3}"/>
              </a:ext>
            </a:extLst>
          </p:cNvPr>
          <p:cNvSpPr>
            <a:spLocks noGrp="1"/>
          </p:cNvSpPr>
          <p:nvPr>
            <p:ph type="title"/>
          </p:nvPr>
        </p:nvSpPr>
        <p:spPr>
          <a:xfrm>
            <a:off x="841248" y="475488"/>
            <a:ext cx="10515600" cy="1197864"/>
          </a:xfrm>
        </p:spPr>
        <p:txBody>
          <a:bodyPr>
            <a:normAutofit/>
          </a:bodyPr>
          <a:lstStyle/>
          <a:p>
            <a:r>
              <a:rPr lang="en-US" dirty="0"/>
              <a:t>(1) Identify Comparative Elements</a:t>
            </a:r>
            <a:endParaRPr lang="es-ES" dirty="0"/>
          </a:p>
        </p:txBody>
      </p:sp>
      <p:pic>
        <p:nvPicPr>
          <p:cNvPr id="4" name="Picture 3" descr="A close up of a map&#10;&#10;Description automatically generated">
            <a:extLst>
              <a:ext uri="{FF2B5EF4-FFF2-40B4-BE49-F238E27FC236}">
                <a16:creationId xmlns:a16="http://schemas.microsoft.com/office/drawing/2014/main" id="{F904D413-50F3-4008-95E0-0FC6AA9D6B6A}"/>
              </a:ext>
            </a:extLst>
          </p:cNvPr>
          <p:cNvPicPr>
            <a:picLocks noChangeAspect="1"/>
          </p:cNvPicPr>
          <p:nvPr/>
        </p:nvPicPr>
        <p:blipFill>
          <a:blip r:embed="rId3"/>
          <a:stretch>
            <a:fillRect/>
          </a:stretch>
        </p:blipFill>
        <p:spPr>
          <a:xfrm>
            <a:off x="1123724" y="2002536"/>
            <a:ext cx="5634680" cy="4169664"/>
          </a:xfrm>
          <a:prstGeom prst="rect">
            <a:avLst/>
          </a:prstGeom>
        </p:spPr>
      </p:pic>
      <p:sp>
        <p:nvSpPr>
          <p:cNvPr id="3" name="Content Placeholder 2">
            <a:extLst>
              <a:ext uri="{FF2B5EF4-FFF2-40B4-BE49-F238E27FC236}">
                <a16:creationId xmlns:a16="http://schemas.microsoft.com/office/drawing/2014/main" id="{890D54CE-F7E1-4BAD-B851-82063BAC2A32}"/>
              </a:ext>
            </a:extLst>
          </p:cNvPr>
          <p:cNvSpPr>
            <a:spLocks noGrp="1"/>
          </p:cNvSpPr>
          <p:nvPr>
            <p:ph idx="1"/>
          </p:nvPr>
        </p:nvSpPr>
        <p:spPr>
          <a:xfrm>
            <a:off x="7534656" y="2002536"/>
            <a:ext cx="3822192" cy="4169664"/>
          </a:xfrm>
        </p:spPr>
        <p:txBody>
          <a:bodyPr anchor="t">
            <a:normAutofit/>
          </a:bodyPr>
          <a:lstStyle/>
          <a:p>
            <a:r>
              <a:rPr lang="en-US" sz="2200" u="sng" dirty="0"/>
              <a:t>Target</a:t>
            </a:r>
            <a:r>
              <a:rPr lang="en-US" sz="2200" dirty="0"/>
              <a:t> is a set of items that are related</a:t>
            </a:r>
          </a:p>
          <a:p>
            <a:r>
              <a:rPr lang="en-US" sz="2200" dirty="0"/>
              <a:t>The </a:t>
            </a:r>
            <a:r>
              <a:rPr lang="en-US" sz="2200" u="sng" dirty="0"/>
              <a:t>action</a:t>
            </a:r>
            <a:r>
              <a:rPr lang="en-US" sz="2200" dirty="0"/>
              <a:t> we want users to perform on that relationship</a:t>
            </a:r>
            <a:endParaRPr lang="es-ES" sz="2200" dirty="0"/>
          </a:p>
        </p:txBody>
      </p:sp>
    </p:spTree>
    <p:extLst>
      <p:ext uri="{BB962C8B-B14F-4D97-AF65-F5344CB8AC3E}">
        <p14:creationId xmlns:p14="http://schemas.microsoft.com/office/powerpoint/2010/main" val="918043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6D57-B040-4803-9429-629A145D4A6D}"/>
              </a:ext>
            </a:extLst>
          </p:cNvPr>
          <p:cNvSpPr>
            <a:spLocks noGrp="1"/>
          </p:cNvSpPr>
          <p:nvPr>
            <p:ph type="title"/>
          </p:nvPr>
        </p:nvSpPr>
        <p:spPr>
          <a:xfrm>
            <a:off x="841248" y="475488"/>
            <a:ext cx="10515600" cy="1197864"/>
          </a:xfrm>
        </p:spPr>
        <p:txBody>
          <a:bodyPr>
            <a:normAutofit/>
          </a:bodyPr>
          <a:lstStyle/>
          <a:p>
            <a:r>
              <a:rPr lang="en-US"/>
              <a:t>(1) Identify Comparative Elements</a:t>
            </a:r>
            <a:endParaRPr lang="es-ES" dirty="0"/>
          </a:p>
        </p:txBody>
      </p:sp>
      <p:pic>
        <p:nvPicPr>
          <p:cNvPr id="6" name="Picture 5">
            <a:extLst>
              <a:ext uri="{FF2B5EF4-FFF2-40B4-BE49-F238E27FC236}">
                <a16:creationId xmlns:a16="http://schemas.microsoft.com/office/drawing/2014/main" id="{54AEA876-390A-4420-ABBF-B7863508BF7E}"/>
              </a:ext>
            </a:extLst>
          </p:cNvPr>
          <p:cNvPicPr>
            <a:picLocks noChangeAspect="1"/>
          </p:cNvPicPr>
          <p:nvPr/>
        </p:nvPicPr>
        <p:blipFill>
          <a:blip r:embed="rId3"/>
          <a:stretch>
            <a:fillRect/>
          </a:stretch>
        </p:blipFill>
        <p:spPr>
          <a:xfrm>
            <a:off x="239658" y="1860998"/>
            <a:ext cx="6663805" cy="4781281"/>
          </a:xfrm>
          <a:prstGeom prst="rect">
            <a:avLst/>
          </a:prstGeom>
        </p:spPr>
      </p:pic>
      <p:sp>
        <p:nvSpPr>
          <p:cNvPr id="3" name="Content Placeholder 2">
            <a:extLst>
              <a:ext uri="{FF2B5EF4-FFF2-40B4-BE49-F238E27FC236}">
                <a16:creationId xmlns:a16="http://schemas.microsoft.com/office/drawing/2014/main" id="{E8607167-DC6D-46D3-B6E6-BB01D02C5BB3}"/>
              </a:ext>
            </a:extLst>
          </p:cNvPr>
          <p:cNvSpPr>
            <a:spLocks noGrp="1"/>
          </p:cNvSpPr>
          <p:nvPr>
            <p:ph idx="1"/>
          </p:nvPr>
        </p:nvSpPr>
        <p:spPr>
          <a:xfrm>
            <a:off x="7193863" y="3393067"/>
            <a:ext cx="5234747" cy="1745216"/>
          </a:xfrm>
        </p:spPr>
        <p:txBody>
          <a:bodyPr anchor="t">
            <a:normAutofit/>
          </a:bodyPr>
          <a:lstStyle/>
          <a:p>
            <a:pPr marL="0" indent="0">
              <a:buNone/>
            </a:pPr>
            <a:r>
              <a:rPr lang="en-US" sz="2200" dirty="0"/>
              <a:t>Some targets are implicit, or “hidden”</a:t>
            </a:r>
          </a:p>
          <a:p>
            <a:pPr marL="0" indent="0">
              <a:buNone/>
            </a:pPr>
            <a:endParaRPr lang="es-ES" sz="2200" dirty="0"/>
          </a:p>
        </p:txBody>
      </p:sp>
    </p:spTree>
    <p:extLst>
      <p:ext uri="{BB962C8B-B14F-4D97-AF65-F5344CB8AC3E}">
        <p14:creationId xmlns:p14="http://schemas.microsoft.com/office/powerpoint/2010/main" val="161642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D35F-E87D-7241-A9AE-B28EB4283962}"/>
              </a:ext>
            </a:extLst>
          </p:cNvPr>
          <p:cNvSpPr>
            <a:spLocks noGrp="1"/>
          </p:cNvSpPr>
          <p:nvPr>
            <p:ph type="title"/>
          </p:nvPr>
        </p:nvSpPr>
        <p:spPr/>
        <p:txBody>
          <a:bodyPr/>
          <a:lstStyle/>
          <a:p>
            <a:r>
              <a:rPr lang="en-US" dirty="0"/>
              <a:t>Textbooks, Surveys, Related Works</a:t>
            </a:r>
          </a:p>
        </p:txBody>
      </p:sp>
      <p:sp>
        <p:nvSpPr>
          <p:cNvPr id="3" name="Content Placeholder 2">
            <a:extLst>
              <a:ext uri="{FF2B5EF4-FFF2-40B4-BE49-F238E27FC236}">
                <a16:creationId xmlns:a16="http://schemas.microsoft.com/office/drawing/2014/main" id="{49761A64-1C5C-504A-BF13-C1DAA5E5D7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DB7074-B68C-754A-8C9E-9BA4BE52EADD}"/>
              </a:ext>
            </a:extLst>
          </p:cNvPr>
          <p:cNvPicPr>
            <a:picLocks noChangeAspect="1"/>
          </p:cNvPicPr>
          <p:nvPr/>
        </p:nvPicPr>
        <p:blipFill>
          <a:blip r:embed="rId2"/>
          <a:stretch>
            <a:fillRect/>
          </a:stretch>
        </p:blipFill>
        <p:spPr>
          <a:xfrm>
            <a:off x="389164" y="1690688"/>
            <a:ext cx="5706836" cy="2746199"/>
          </a:xfrm>
          <a:prstGeom prst="rect">
            <a:avLst/>
          </a:prstGeom>
        </p:spPr>
      </p:pic>
      <p:pic>
        <p:nvPicPr>
          <p:cNvPr id="5" name="Picture 4">
            <a:extLst>
              <a:ext uri="{FF2B5EF4-FFF2-40B4-BE49-F238E27FC236}">
                <a16:creationId xmlns:a16="http://schemas.microsoft.com/office/drawing/2014/main" id="{61996B50-5806-4948-803F-A0E66AB94740}"/>
              </a:ext>
            </a:extLst>
          </p:cNvPr>
          <p:cNvPicPr>
            <a:picLocks noChangeAspect="1"/>
          </p:cNvPicPr>
          <p:nvPr/>
        </p:nvPicPr>
        <p:blipFill>
          <a:blip r:embed="rId3"/>
          <a:stretch>
            <a:fillRect/>
          </a:stretch>
        </p:blipFill>
        <p:spPr>
          <a:xfrm>
            <a:off x="1172430" y="4153750"/>
            <a:ext cx="6479486" cy="2023213"/>
          </a:xfrm>
          <a:prstGeom prst="rect">
            <a:avLst/>
          </a:prstGeom>
          <a:ln>
            <a:solidFill>
              <a:schemeClr val="bg1">
                <a:lumMod val="50000"/>
              </a:schemeClr>
            </a:solidFill>
          </a:ln>
        </p:spPr>
      </p:pic>
      <p:pic>
        <p:nvPicPr>
          <p:cNvPr id="6" name="Picture 5">
            <a:extLst>
              <a:ext uri="{FF2B5EF4-FFF2-40B4-BE49-F238E27FC236}">
                <a16:creationId xmlns:a16="http://schemas.microsoft.com/office/drawing/2014/main" id="{46227B71-444B-E24D-B02D-88E9909FFAD1}"/>
              </a:ext>
            </a:extLst>
          </p:cNvPr>
          <p:cNvPicPr>
            <a:picLocks noChangeAspect="1"/>
          </p:cNvPicPr>
          <p:nvPr/>
        </p:nvPicPr>
        <p:blipFill>
          <a:blip r:embed="rId4"/>
          <a:stretch>
            <a:fillRect/>
          </a:stretch>
        </p:blipFill>
        <p:spPr>
          <a:xfrm>
            <a:off x="7779828" y="2100943"/>
            <a:ext cx="4339430" cy="3595914"/>
          </a:xfrm>
          <a:prstGeom prst="rect">
            <a:avLst/>
          </a:prstGeom>
          <a:ln>
            <a:solidFill>
              <a:schemeClr val="bg1">
                <a:lumMod val="50000"/>
              </a:schemeClr>
            </a:solidFill>
          </a:ln>
        </p:spPr>
      </p:pic>
    </p:spTree>
    <p:extLst>
      <p:ext uri="{BB962C8B-B14F-4D97-AF65-F5344CB8AC3E}">
        <p14:creationId xmlns:p14="http://schemas.microsoft.com/office/powerpoint/2010/main" val="3492290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6D57-B040-4803-9429-629A145D4A6D}"/>
              </a:ext>
            </a:extLst>
          </p:cNvPr>
          <p:cNvSpPr>
            <a:spLocks noGrp="1"/>
          </p:cNvSpPr>
          <p:nvPr>
            <p:ph type="title"/>
          </p:nvPr>
        </p:nvSpPr>
        <p:spPr>
          <a:xfrm>
            <a:off x="841248" y="475488"/>
            <a:ext cx="10515600" cy="1197864"/>
          </a:xfrm>
        </p:spPr>
        <p:txBody>
          <a:bodyPr>
            <a:normAutofit/>
          </a:bodyPr>
          <a:lstStyle/>
          <a:p>
            <a:r>
              <a:rPr lang="en-US" dirty="0"/>
              <a:t>(1) Identify Comparative Elements</a:t>
            </a:r>
            <a:endParaRPr lang="es-ES" dirty="0"/>
          </a:p>
        </p:txBody>
      </p:sp>
      <p:sp>
        <p:nvSpPr>
          <p:cNvPr id="3" name="Content Placeholder 2">
            <a:extLst>
              <a:ext uri="{FF2B5EF4-FFF2-40B4-BE49-F238E27FC236}">
                <a16:creationId xmlns:a16="http://schemas.microsoft.com/office/drawing/2014/main" id="{E8607167-DC6D-46D3-B6E6-BB01D02C5BB3}"/>
              </a:ext>
            </a:extLst>
          </p:cNvPr>
          <p:cNvSpPr>
            <a:spLocks noGrp="1"/>
          </p:cNvSpPr>
          <p:nvPr>
            <p:ph idx="1"/>
          </p:nvPr>
        </p:nvSpPr>
        <p:spPr>
          <a:xfrm>
            <a:off x="656824" y="1851471"/>
            <a:ext cx="10700016" cy="4171568"/>
          </a:xfrm>
        </p:spPr>
        <p:txBody>
          <a:bodyPr anchor="ctr">
            <a:normAutofit/>
          </a:bodyPr>
          <a:lstStyle/>
          <a:p>
            <a:r>
              <a:rPr lang="en-US" dirty="0"/>
              <a:t>Actions include:</a:t>
            </a:r>
          </a:p>
          <a:p>
            <a:pPr lvl="1"/>
            <a:r>
              <a:rPr lang="en-US" dirty="0"/>
              <a:t>Identify relationships</a:t>
            </a:r>
          </a:p>
          <a:p>
            <a:pPr lvl="1"/>
            <a:r>
              <a:rPr lang="en-US" dirty="0"/>
              <a:t>Measure/quantify/summarize relationships</a:t>
            </a:r>
          </a:p>
          <a:p>
            <a:pPr lvl="1"/>
            <a:r>
              <a:rPr lang="en-US" dirty="0"/>
              <a:t>Dissect a relationship</a:t>
            </a:r>
          </a:p>
          <a:p>
            <a:pPr lvl="1"/>
            <a:r>
              <a:rPr lang="en-US" dirty="0"/>
              <a:t>Connect relationships</a:t>
            </a:r>
          </a:p>
          <a:p>
            <a:pPr lvl="1"/>
            <a:r>
              <a:rPr lang="en-US" dirty="0"/>
              <a:t>Contextualize a similarity/difference</a:t>
            </a:r>
          </a:p>
          <a:p>
            <a:pPr lvl="1"/>
            <a:r>
              <a:rPr lang="en-US" dirty="0"/>
              <a:t>Communicate/illuminate a relationship</a:t>
            </a:r>
            <a:endParaRPr lang="es-ES" dirty="0"/>
          </a:p>
          <a:p>
            <a:pPr marL="0" indent="0">
              <a:buNone/>
            </a:pPr>
            <a:endParaRPr lang="es-ES" sz="2000" dirty="0"/>
          </a:p>
        </p:txBody>
      </p:sp>
    </p:spTree>
    <p:extLst>
      <p:ext uri="{BB962C8B-B14F-4D97-AF65-F5344CB8AC3E}">
        <p14:creationId xmlns:p14="http://schemas.microsoft.com/office/powerpoint/2010/main" val="3528552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8B48-988F-49C4-ADB3-F1C8EA5FA631}"/>
              </a:ext>
            </a:extLst>
          </p:cNvPr>
          <p:cNvSpPr>
            <a:spLocks noGrp="1"/>
          </p:cNvSpPr>
          <p:nvPr>
            <p:ph type="title"/>
          </p:nvPr>
        </p:nvSpPr>
        <p:spPr>
          <a:xfrm>
            <a:off x="841249" y="474147"/>
            <a:ext cx="10515593" cy="1197864"/>
          </a:xfrm>
        </p:spPr>
        <p:txBody>
          <a:bodyPr>
            <a:normAutofit/>
          </a:bodyPr>
          <a:lstStyle/>
          <a:p>
            <a:r>
              <a:rPr lang="en-US" dirty="0"/>
              <a:t>(1) Identify Comparative Elements</a:t>
            </a:r>
            <a:endParaRPr lang="es-ES" dirty="0"/>
          </a:p>
        </p:txBody>
      </p:sp>
      <p:pic>
        <p:nvPicPr>
          <p:cNvPr id="1026" name="Picture 2" descr="Image result for marcel the shell">
            <a:extLst>
              <a:ext uri="{FF2B5EF4-FFF2-40B4-BE49-F238E27FC236}">
                <a16:creationId xmlns:a16="http://schemas.microsoft.com/office/drawing/2014/main" id="{007DE7A6-A995-4771-A079-22AC65119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15852" b="-2"/>
          <a:stretch/>
        </p:blipFill>
        <p:spPr bwMode="auto">
          <a:xfrm>
            <a:off x="835153" y="2002118"/>
            <a:ext cx="6215795" cy="41715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CBBD45-7D89-4955-9D8C-C13ED8BE201C}"/>
              </a:ext>
            </a:extLst>
          </p:cNvPr>
          <p:cNvSpPr>
            <a:spLocks noGrp="1"/>
          </p:cNvSpPr>
          <p:nvPr>
            <p:ph idx="1"/>
          </p:nvPr>
        </p:nvSpPr>
        <p:spPr>
          <a:xfrm>
            <a:off x="7533315" y="1999579"/>
            <a:ext cx="3823525" cy="4171568"/>
          </a:xfrm>
        </p:spPr>
        <p:txBody>
          <a:bodyPr anchor="ctr">
            <a:normAutofit/>
          </a:bodyPr>
          <a:lstStyle/>
          <a:p>
            <a:pPr marL="0" indent="0">
              <a:buNone/>
            </a:pPr>
            <a:r>
              <a:rPr lang="en-US" sz="2000" i="1" dirty="0"/>
              <a:t>At the heart of quantitative reasoning lies a single question: Compared to what? – </a:t>
            </a:r>
            <a:r>
              <a:rPr lang="en-US" sz="2000" dirty="0"/>
              <a:t>Tufte</a:t>
            </a:r>
          </a:p>
          <a:p>
            <a:endParaRPr lang="en-US" sz="2000" i="1" dirty="0"/>
          </a:p>
          <a:p>
            <a:endParaRPr lang="es-ES" sz="2000" i="1" dirty="0"/>
          </a:p>
        </p:txBody>
      </p:sp>
    </p:spTree>
    <p:extLst>
      <p:ext uri="{BB962C8B-B14F-4D97-AF65-F5344CB8AC3E}">
        <p14:creationId xmlns:p14="http://schemas.microsoft.com/office/powerpoint/2010/main" val="3816651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9232-83DA-451F-A921-469B3FF22EBA}"/>
              </a:ext>
            </a:extLst>
          </p:cNvPr>
          <p:cNvSpPr>
            <a:spLocks noGrp="1"/>
          </p:cNvSpPr>
          <p:nvPr>
            <p:ph type="title"/>
          </p:nvPr>
        </p:nvSpPr>
        <p:spPr/>
        <p:txBody>
          <a:bodyPr/>
          <a:lstStyle/>
          <a:p>
            <a:r>
              <a:rPr lang="en-US" dirty="0"/>
              <a:t>(2) Identify Comparative Challenges</a:t>
            </a:r>
            <a:endParaRPr lang="es-ES" dirty="0"/>
          </a:p>
        </p:txBody>
      </p:sp>
      <p:sp>
        <p:nvSpPr>
          <p:cNvPr id="3" name="Content Placeholder 2">
            <a:extLst>
              <a:ext uri="{FF2B5EF4-FFF2-40B4-BE49-F238E27FC236}">
                <a16:creationId xmlns:a16="http://schemas.microsoft.com/office/drawing/2014/main" id="{53476182-C8DF-4A7D-BD68-204E4653A245}"/>
              </a:ext>
            </a:extLst>
          </p:cNvPr>
          <p:cNvSpPr>
            <a:spLocks noGrp="1"/>
          </p:cNvSpPr>
          <p:nvPr>
            <p:ph idx="1"/>
          </p:nvPr>
        </p:nvSpPr>
        <p:spPr/>
        <p:txBody>
          <a:bodyPr/>
          <a:lstStyle/>
          <a:p>
            <a:r>
              <a:rPr lang="en-US" dirty="0"/>
              <a:t>Three aspects that make comparative data challenging:</a:t>
            </a:r>
          </a:p>
          <a:p>
            <a:pPr marL="457189" lvl="1" indent="0">
              <a:buNone/>
            </a:pPr>
            <a:r>
              <a:rPr lang="en-US" dirty="0"/>
              <a:t>a. The number of items being compared</a:t>
            </a:r>
          </a:p>
          <a:p>
            <a:pPr marL="457189" lvl="1" indent="0">
              <a:buNone/>
            </a:pPr>
            <a:r>
              <a:rPr lang="en-US" dirty="0"/>
              <a:t>b. The size or complexity of individual items</a:t>
            </a:r>
          </a:p>
          <a:p>
            <a:pPr marL="457189" lvl="1" indent="0">
              <a:buNone/>
            </a:pPr>
            <a:r>
              <a:rPr lang="en-US" dirty="0"/>
              <a:t>c. The size or complexity of the relationships</a:t>
            </a:r>
          </a:p>
          <a:p>
            <a:pPr lvl="1"/>
            <a:endParaRPr lang="es-ES" dirty="0"/>
          </a:p>
        </p:txBody>
      </p:sp>
    </p:spTree>
    <p:extLst>
      <p:ext uri="{BB962C8B-B14F-4D97-AF65-F5344CB8AC3E}">
        <p14:creationId xmlns:p14="http://schemas.microsoft.com/office/powerpoint/2010/main" val="4184183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A04B-96E2-4D1E-A9A0-55125AAD4CC3}"/>
              </a:ext>
            </a:extLst>
          </p:cNvPr>
          <p:cNvSpPr>
            <a:spLocks noGrp="1"/>
          </p:cNvSpPr>
          <p:nvPr>
            <p:ph type="title"/>
          </p:nvPr>
        </p:nvSpPr>
        <p:spPr/>
        <p:txBody>
          <a:bodyPr/>
          <a:lstStyle/>
          <a:p>
            <a:r>
              <a:rPr lang="en-US" dirty="0"/>
              <a:t>(3) Identify Comparative Strategies</a:t>
            </a:r>
            <a:endParaRPr lang="es-ES" dirty="0"/>
          </a:p>
        </p:txBody>
      </p:sp>
      <p:sp>
        <p:nvSpPr>
          <p:cNvPr id="3" name="Content Placeholder 2">
            <a:extLst>
              <a:ext uri="{FF2B5EF4-FFF2-40B4-BE49-F238E27FC236}">
                <a16:creationId xmlns:a16="http://schemas.microsoft.com/office/drawing/2014/main" id="{328114E7-8D4E-4092-BB97-5E443E07BE8A}"/>
              </a:ext>
            </a:extLst>
          </p:cNvPr>
          <p:cNvSpPr>
            <a:spLocks noGrp="1"/>
          </p:cNvSpPr>
          <p:nvPr>
            <p:ph idx="1"/>
          </p:nvPr>
        </p:nvSpPr>
        <p:spPr/>
        <p:txBody>
          <a:bodyPr/>
          <a:lstStyle/>
          <a:p>
            <a:r>
              <a:rPr lang="en-US" dirty="0"/>
              <a:t>Sequential scan</a:t>
            </a:r>
          </a:p>
          <a:p>
            <a:pPr lvl="1"/>
            <a:r>
              <a:rPr lang="en-US" dirty="0"/>
              <a:t>Ordering is important</a:t>
            </a:r>
          </a:p>
          <a:p>
            <a:pPr lvl="1"/>
            <a:r>
              <a:rPr lang="en-US" dirty="0"/>
              <a:t>Helps us understand numerous/large items</a:t>
            </a:r>
          </a:p>
          <a:p>
            <a:r>
              <a:rPr lang="en-US" dirty="0"/>
              <a:t>Select subset</a:t>
            </a:r>
          </a:p>
          <a:p>
            <a:pPr lvl="1"/>
            <a:r>
              <a:rPr lang="en-US" dirty="0"/>
              <a:t>Don’t show all of the data</a:t>
            </a:r>
          </a:p>
          <a:p>
            <a:pPr lvl="1"/>
            <a:r>
              <a:rPr lang="en-US" dirty="0"/>
              <a:t>Helps us understand numerous/large items</a:t>
            </a:r>
          </a:p>
          <a:p>
            <a:r>
              <a:rPr lang="en-US" dirty="0"/>
              <a:t>Summarize (somehow)</a:t>
            </a:r>
          </a:p>
          <a:p>
            <a:pPr lvl="1"/>
            <a:endParaRPr lang="es-ES" dirty="0"/>
          </a:p>
        </p:txBody>
      </p:sp>
    </p:spTree>
    <p:extLst>
      <p:ext uri="{BB962C8B-B14F-4D97-AF65-F5344CB8AC3E}">
        <p14:creationId xmlns:p14="http://schemas.microsoft.com/office/powerpoint/2010/main" val="3426784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581-374F-49D2-A6FA-4DCD2E9A2712}"/>
              </a:ext>
            </a:extLst>
          </p:cNvPr>
          <p:cNvSpPr>
            <a:spLocks noGrp="1"/>
          </p:cNvSpPr>
          <p:nvPr>
            <p:ph type="title"/>
          </p:nvPr>
        </p:nvSpPr>
        <p:spPr>
          <a:xfrm>
            <a:off x="838200" y="66249"/>
            <a:ext cx="10515600" cy="1325563"/>
          </a:xfrm>
        </p:spPr>
        <p:txBody>
          <a:bodyPr/>
          <a:lstStyle/>
          <a:p>
            <a:r>
              <a:rPr lang="en-US" dirty="0"/>
              <a:t>(3) Identify Comparative Strategies</a:t>
            </a:r>
            <a:endParaRPr lang="es-ES" dirty="0"/>
          </a:p>
        </p:txBody>
      </p:sp>
      <p:pic>
        <p:nvPicPr>
          <p:cNvPr id="4" name="Content Placeholder 3">
            <a:extLst>
              <a:ext uri="{FF2B5EF4-FFF2-40B4-BE49-F238E27FC236}">
                <a16:creationId xmlns:a16="http://schemas.microsoft.com/office/drawing/2014/main" id="{F8C694F5-2680-4793-BAA8-06516E1DBD21}"/>
              </a:ext>
            </a:extLst>
          </p:cNvPr>
          <p:cNvPicPr>
            <a:picLocks noGrp="1" noChangeAspect="1"/>
          </p:cNvPicPr>
          <p:nvPr>
            <p:ph idx="1"/>
          </p:nvPr>
        </p:nvPicPr>
        <p:blipFill>
          <a:blip r:embed="rId3"/>
          <a:stretch>
            <a:fillRect/>
          </a:stretch>
        </p:blipFill>
        <p:spPr>
          <a:xfrm>
            <a:off x="1954611" y="1178418"/>
            <a:ext cx="7528344" cy="5491543"/>
          </a:xfrm>
          <a:prstGeom prst="rect">
            <a:avLst/>
          </a:prstGeom>
        </p:spPr>
      </p:pic>
    </p:spTree>
    <p:extLst>
      <p:ext uri="{BB962C8B-B14F-4D97-AF65-F5344CB8AC3E}">
        <p14:creationId xmlns:p14="http://schemas.microsoft.com/office/powerpoint/2010/main" val="600871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575C-97DB-4A87-AF48-078933276C7D}"/>
              </a:ext>
            </a:extLst>
          </p:cNvPr>
          <p:cNvSpPr>
            <a:spLocks noGrp="1"/>
          </p:cNvSpPr>
          <p:nvPr>
            <p:ph type="title"/>
          </p:nvPr>
        </p:nvSpPr>
        <p:spPr/>
        <p:txBody>
          <a:bodyPr/>
          <a:lstStyle/>
          <a:p>
            <a:r>
              <a:rPr lang="en-US"/>
              <a:t>(4) Identify Comparative Visual Design</a:t>
            </a:r>
            <a:endParaRPr lang="es-ES" dirty="0"/>
          </a:p>
        </p:txBody>
      </p:sp>
      <p:sp>
        <p:nvSpPr>
          <p:cNvPr id="3" name="Content Placeholder 2">
            <a:extLst>
              <a:ext uri="{FF2B5EF4-FFF2-40B4-BE49-F238E27FC236}">
                <a16:creationId xmlns:a16="http://schemas.microsoft.com/office/drawing/2014/main" id="{C18A2B61-E235-48C4-A153-2C49B682599E}"/>
              </a:ext>
            </a:extLst>
          </p:cNvPr>
          <p:cNvSpPr>
            <a:spLocks noGrp="1"/>
          </p:cNvSpPr>
          <p:nvPr>
            <p:ph idx="1"/>
          </p:nvPr>
        </p:nvSpPr>
        <p:spPr/>
        <p:txBody>
          <a:bodyPr/>
          <a:lstStyle/>
          <a:p>
            <a:r>
              <a:rPr lang="en-US"/>
              <a:t>Juxtaposition</a:t>
            </a:r>
          </a:p>
          <a:p>
            <a:r>
              <a:rPr lang="en-US"/>
              <a:t>Superposition</a:t>
            </a:r>
          </a:p>
          <a:p>
            <a:r>
              <a:rPr lang="en-US"/>
              <a:t>Explicit encoding</a:t>
            </a:r>
            <a:endParaRPr lang="es-ES" dirty="0"/>
          </a:p>
        </p:txBody>
      </p:sp>
      <p:pic>
        <p:nvPicPr>
          <p:cNvPr id="4" name="Content Placeholder 3">
            <a:extLst>
              <a:ext uri="{FF2B5EF4-FFF2-40B4-BE49-F238E27FC236}">
                <a16:creationId xmlns:a16="http://schemas.microsoft.com/office/drawing/2014/main" id="{269AD46E-CAA4-4832-B0BD-2B8D89B26F90}"/>
              </a:ext>
            </a:extLst>
          </p:cNvPr>
          <p:cNvPicPr>
            <a:picLocks noChangeAspect="1"/>
          </p:cNvPicPr>
          <p:nvPr/>
        </p:nvPicPr>
        <p:blipFill>
          <a:blip r:embed="rId3"/>
          <a:stretch>
            <a:fillRect/>
          </a:stretch>
        </p:blipFill>
        <p:spPr>
          <a:xfrm>
            <a:off x="617675" y="3754101"/>
            <a:ext cx="10515600" cy="2165743"/>
          </a:xfrm>
          <a:prstGeom prst="rect">
            <a:avLst/>
          </a:prstGeom>
        </p:spPr>
      </p:pic>
    </p:spTree>
    <p:extLst>
      <p:ext uri="{BB962C8B-B14F-4D97-AF65-F5344CB8AC3E}">
        <p14:creationId xmlns:p14="http://schemas.microsoft.com/office/powerpoint/2010/main" val="1410026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12FD-2DDC-4F19-B7D9-FA2E7C44B36C}"/>
              </a:ext>
            </a:extLst>
          </p:cNvPr>
          <p:cNvSpPr>
            <a:spLocks noGrp="1"/>
          </p:cNvSpPr>
          <p:nvPr>
            <p:ph type="title"/>
          </p:nvPr>
        </p:nvSpPr>
        <p:spPr/>
        <p:txBody>
          <a:bodyPr/>
          <a:lstStyle/>
          <a:p>
            <a:r>
              <a:rPr lang="en-US" dirty="0"/>
              <a:t>Evaluation – (1) Sequence Surveyor</a:t>
            </a:r>
            <a:endParaRPr lang="es-ES" dirty="0"/>
          </a:p>
        </p:txBody>
      </p:sp>
      <p:pic>
        <p:nvPicPr>
          <p:cNvPr id="4" name="Content Placeholder 3">
            <a:extLst>
              <a:ext uri="{FF2B5EF4-FFF2-40B4-BE49-F238E27FC236}">
                <a16:creationId xmlns:a16="http://schemas.microsoft.com/office/drawing/2014/main" id="{BCBA96C5-432F-41E0-9885-DB93B5B717A1}"/>
              </a:ext>
            </a:extLst>
          </p:cNvPr>
          <p:cNvPicPr>
            <a:picLocks noGrp="1" noChangeAspect="1"/>
          </p:cNvPicPr>
          <p:nvPr>
            <p:ph idx="1"/>
          </p:nvPr>
        </p:nvPicPr>
        <p:blipFill>
          <a:blip r:embed="rId3"/>
          <a:stretch>
            <a:fillRect/>
          </a:stretch>
        </p:blipFill>
        <p:spPr>
          <a:xfrm>
            <a:off x="838200" y="2195521"/>
            <a:ext cx="10515600" cy="3611547"/>
          </a:xfrm>
          <a:prstGeom prst="rect">
            <a:avLst/>
          </a:prstGeom>
        </p:spPr>
      </p:pic>
    </p:spTree>
    <p:extLst>
      <p:ext uri="{BB962C8B-B14F-4D97-AF65-F5344CB8AC3E}">
        <p14:creationId xmlns:p14="http://schemas.microsoft.com/office/powerpoint/2010/main" val="2800420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B703-F139-455A-B1DB-A449BB89F005}"/>
              </a:ext>
            </a:extLst>
          </p:cNvPr>
          <p:cNvSpPr>
            <a:spLocks noGrp="1"/>
          </p:cNvSpPr>
          <p:nvPr>
            <p:ph type="title"/>
          </p:nvPr>
        </p:nvSpPr>
        <p:spPr/>
        <p:txBody>
          <a:bodyPr/>
          <a:lstStyle/>
          <a:p>
            <a:r>
              <a:rPr lang="en-US" dirty="0"/>
              <a:t>Evaluation – (2) </a:t>
            </a:r>
            <a:r>
              <a:rPr lang="en-US" dirty="0" err="1"/>
              <a:t>LayerCake</a:t>
            </a:r>
            <a:endParaRPr lang="es-ES" dirty="0"/>
          </a:p>
        </p:txBody>
      </p:sp>
      <p:pic>
        <p:nvPicPr>
          <p:cNvPr id="6" name="Content Placeholder 5">
            <a:extLst>
              <a:ext uri="{FF2B5EF4-FFF2-40B4-BE49-F238E27FC236}">
                <a16:creationId xmlns:a16="http://schemas.microsoft.com/office/drawing/2014/main" id="{1398DC8B-B92E-4DEF-BC30-ABC5C8E865F7}"/>
              </a:ext>
            </a:extLst>
          </p:cNvPr>
          <p:cNvPicPr>
            <a:picLocks noGrp="1" noChangeAspect="1"/>
          </p:cNvPicPr>
          <p:nvPr>
            <p:ph idx="1"/>
          </p:nvPr>
        </p:nvPicPr>
        <p:blipFill>
          <a:blip r:embed="rId3"/>
          <a:stretch>
            <a:fillRect/>
          </a:stretch>
        </p:blipFill>
        <p:spPr>
          <a:xfrm>
            <a:off x="838200" y="2213438"/>
            <a:ext cx="10515600" cy="3575713"/>
          </a:xfrm>
          <a:prstGeom prst="rect">
            <a:avLst/>
          </a:prstGeom>
        </p:spPr>
      </p:pic>
    </p:spTree>
    <p:extLst>
      <p:ext uri="{BB962C8B-B14F-4D97-AF65-F5344CB8AC3E}">
        <p14:creationId xmlns:p14="http://schemas.microsoft.com/office/powerpoint/2010/main" val="3100783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C07D8-B92F-45F2-B959-FDB0801E7774}"/>
              </a:ext>
            </a:extLst>
          </p:cNvPr>
          <p:cNvSpPr>
            <a:spLocks noGrp="1"/>
          </p:cNvSpPr>
          <p:nvPr>
            <p:ph type="title"/>
          </p:nvPr>
        </p:nvSpPr>
        <p:spPr/>
        <p:txBody>
          <a:bodyPr/>
          <a:lstStyle/>
          <a:p>
            <a:r>
              <a:rPr lang="en-US" dirty="0"/>
              <a:t>Evaluation – (3) Topic Model Comparison</a:t>
            </a:r>
            <a:endParaRPr lang="es-ES" dirty="0"/>
          </a:p>
        </p:txBody>
      </p:sp>
      <p:sp>
        <p:nvSpPr>
          <p:cNvPr id="3" name="Content Placeholder 2">
            <a:extLst>
              <a:ext uri="{FF2B5EF4-FFF2-40B4-BE49-F238E27FC236}">
                <a16:creationId xmlns:a16="http://schemas.microsoft.com/office/drawing/2014/main" id="{F88F0303-7D2F-419A-90DF-5050D6C2A68C}"/>
              </a:ext>
            </a:extLst>
          </p:cNvPr>
          <p:cNvSpPr>
            <a:spLocks noGrp="1"/>
          </p:cNvSpPr>
          <p:nvPr>
            <p:ph idx="1"/>
          </p:nvPr>
        </p:nvSpPr>
        <p:spPr/>
        <p:txBody>
          <a:bodyPr/>
          <a:lstStyle/>
          <a:p>
            <a:endParaRPr lang="en-US" dirty="0"/>
          </a:p>
          <a:p>
            <a:endParaRPr lang="es-ES" dirty="0"/>
          </a:p>
        </p:txBody>
      </p:sp>
      <p:pic>
        <p:nvPicPr>
          <p:cNvPr id="5" name="Content Placeholder 3">
            <a:extLst>
              <a:ext uri="{FF2B5EF4-FFF2-40B4-BE49-F238E27FC236}">
                <a16:creationId xmlns:a16="http://schemas.microsoft.com/office/drawing/2014/main" id="{E19980F6-4FA2-453C-9D3E-497A8708A0B1}"/>
              </a:ext>
            </a:extLst>
          </p:cNvPr>
          <p:cNvPicPr>
            <a:picLocks noChangeAspect="1"/>
          </p:cNvPicPr>
          <p:nvPr/>
        </p:nvPicPr>
        <p:blipFill>
          <a:blip r:embed="rId3"/>
          <a:stretch>
            <a:fillRect/>
          </a:stretch>
        </p:blipFill>
        <p:spPr>
          <a:xfrm>
            <a:off x="838200" y="2556844"/>
            <a:ext cx="10515600" cy="2888901"/>
          </a:xfrm>
          <a:prstGeom prst="rect">
            <a:avLst/>
          </a:prstGeom>
        </p:spPr>
      </p:pic>
    </p:spTree>
    <p:extLst>
      <p:ext uri="{BB962C8B-B14F-4D97-AF65-F5344CB8AC3E}">
        <p14:creationId xmlns:p14="http://schemas.microsoft.com/office/powerpoint/2010/main" val="1638485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A6DE-F7A6-43DC-B3CF-83C4EB0671EC}"/>
              </a:ext>
            </a:extLst>
          </p:cNvPr>
          <p:cNvSpPr>
            <a:spLocks noGrp="1"/>
          </p:cNvSpPr>
          <p:nvPr>
            <p:ph type="title"/>
          </p:nvPr>
        </p:nvSpPr>
        <p:spPr/>
        <p:txBody>
          <a:bodyPr/>
          <a:lstStyle/>
          <a:p>
            <a:r>
              <a:rPr lang="en-US" dirty="0"/>
              <a:t>Future Work</a:t>
            </a:r>
            <a:endParaRPr lang="es-ES" dirty="0"/>
          </a:p>
        </p:txBody>
      </p:sp>
      <p:sp>
        <p:nvSpPr>
          <p:cNvPr id="3" name="Content Placeholder 2">
            <a:extLst>
              <a:ext uri="{FF2B5EF4-FFF2-40B4-BE49-F238E27FC236}">
                <a16:creationId xmlns:a16="http://schemas.microsoft.com/office/drawing/2014/main" id="{062BA145-28B4-4B6D-9F3B-EDD431017C8E}"/>
              </a:ext>
            </a:extLst>
          </p:cNvPr>
          <p:cNvSpPr>
            <a:spLocks noGrp="1"/>
          </p:cNvSpPr>
          <p:nvPr>
            <p:ph idx="1"/>
          </p:nvPr>
        </p:nvSpPr>
        <p:spPr/>
        <p:txBody>
          <a:bodyPr/>
          <a:lstStyle/>
          <a:p>
            <a:r>
              <a:rPr lang="en-US" dirty="0"/>
              <a:t>Others have cited this work</a:t>
            </a:r>
            <a:r>
              <a:rPr lang="es-ES" dirty="0"/>
              <a:t> </a:t>
            </a:r>
            <a:r>
              <a:rPr lang="es-ES" dirty="0" err="1"/>
              <a:t>since</a:t>
            </a:r>
            <a:r>
              <a:rPr lang="es-ES" dirty="0"/>
              <a:t> </a:t>
            </a:r>
            <a:r>
              <a:rPr lang="es-ES" dirty="0" err="1"/>
              <a:t>its</a:t>
            </a:r>
            <a:r>
              <a:rPr lang="es-ES" dirty="0"/>
              <a:t> </a:t>
            </a:r>
            <a:r>
              <a:rPr lang="es-ES" dirty="0" err="1"/>
              <a:t>publication</a:t>
            </a:r>
            <a:endParaRPr lang="es-ES" dirty="0"/>
          </a:p>
          <a:p>
            <a:pPr lvl="1"/>
            <a:r>
              <a:rPr lang="es-ES" dirty="0">
                <a:hlinkClick r:id="rId2"/>
              </a:rPr>
              <a:t>In </a:t>
            </a:r>
            <a:r>
              <a:rPr lang="es-ES" dirty="0" err="1">
                <a:hlinkClick r:id="rId2"/>
              </a:rPr>
              <a:t>designing</a:t>
            </a:r>
            <a:r>
              <a:rPr lang="es-ES" dirty="0">
                <a:hlinkClick r:id="rId2"/>
              </a:rPr>
              <a:t> </a:t>
            </a:r>
            <a:r>
              <a:rPr lang="es-ES" dirty="0" err="1">
                <a:hlinkClick r:id="rId2"/>
              </a:rPr>
              <a:t>their</a:t>
            </a:r>
            <a:r>
              <a:rPr lang="es-ES" dirty="0">
                <a:hlinkClick r:id="rId2"/>
              </a:rPr>
              <a:t> </a:t>
            </a:r>
            <a:r>
              <a:rPr lang="es-ES" dirty="0" err="1">
                <a:hlinkClick r:id="rId2"/>
              </a:rPr>
              <a:t>own</a:t>
            </a:r>
            <a:r>
              <a:rPr lang="es-ES" dirty="0">
                <a:hlinkClick r:id="rId2"/>
              </a:rPr>
              <a:t> </a:t>
            </a:r>
            <a:r>
              <a:rPr lang="es-ES" dirty="0" err="1">
                <a:hlinkClick r:id="rId2"/>
              </a:rPr>
              <a:t>tools</a:t>
            </a:r>
            <a:endParaRPr lang="es-ES" dirty="0"/>
          </a:p>
          <a:p>
            <a:pPr lvl="1"/>
            <a:r>
              <a:rPr lang="es-ES" dirty="0">
                <a:hlinkClick r:id="rId3"/>
              </a:rPr>
              <a:t>Testing </a:t>
            </a:r>
            <a:r>
              <a:rPr lang="es-ES" dirty="0" err="1">
                <a:hlinkClick r:id="rId3"/>
              </a:rPr>
              <a:t>hypotheses</a:t>
            </a:r>
            <a:r>
              <a:rPr lang="es-ES" dirty="0">
                <a:hlinkClick r:id="rId3"/>
              </a:rPr>
              <a:t> </a:t>
            </a:r>
            <a:r>
              <a:rPr lang="es-ES" dirty="0" err="1">
                <a:hlinkClick r:id="rId3"/>
              </a:rPr>
              <a:t>with</a:t>
            </a:r>
            <a:r>
              <a:rPr lang="es-ES" dirty="0">
                <a:hlinkClick r:id="rId3"/>
              </a:rPr>
              <a:t> </a:t>
            </a:r>
            <a:r>
              <a:rPr lang="es-ES" dirty="0" err="1">
                <a:hlinkClick r:id="rId3"/>
              </a:rPr>
              <a:t>crowdsourced</a:t>
            </a:r>
            <a:r>
              <a:rPr lang="es-ES" dirty="0">
                <a:hlinkClick r:id="rId3"/>
              </a:rPr>
              <a:t> </a:t>
            </a:r>
            <a:r>
              <a:rPr lang="es-ES" dirty="0" err="1">
                <a:hlinkClick r:id="rId3"/>
              </a:rPr>
              <a:t>user</a:t>
            </a:r>
            <a:r>
              <a:rPr lang="es-ES" dirty="0">
                <a:hlinkClick r:id="rId3"/>
              </a:rPr>
              <a:t> </a:t>
            </a:r>
            <a:r>
              <a:rPr lang="es-ES" dirty="0" err="1">
                <a:hlinkClick r:id="rId3"/>
              </a:rPr>
              <a:t>study</a:t>
            </a:r>
            <a:endParaRPr lang="es-ES" dirty="0"/>
          </a:p>
          <a:p>
            <a:pPr lvl="1"/>
            <a:endParaRPr lang="en-US" dirty="0"/>
          </a:p>
        </p:txBody>
      </p:sp>
    </p:spTree>
    <p:extLst>
      <p:ext uri="{BB962C8B-B14F-4D97-AF65-F5344CB8AC3E}">
        <p14:creationId xmlns:p14="http://schemas.microsoft.com/office/powerpoint/2010/main" val="1790922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A763-3620-9D4C-82B1-78754DFDAB8D}"/>
              </a:ext>
            </a:extLst>
          </p:cNvPr>
          <p:cNvSpPr>
            <a:spLocks noGrp="1"/>
          </p:cNvSpPr>
          <p:nvPr>
            <p:ph type="title"/>
          </p:nvPr>
        </p:nvSpPr>
        <p:spPr/>
        <p:txBody>
          <a:bodyPr/>
          <a:lstStyle/>
          <a:p>
            <a:r>
              <a:rPr lang="en-US" dirty="0"/>
              <a:t>Semantic Scholar</a:t>
            </a:r>
          </a:p>
        </p:txBody>
      </p:sp>
      <p:sp>
        <p:nvSpPr>
          <p:cNvPr id="3" name="Content Placeholder 2">
            <a:extLst>
              <a:ext uri="{FF2B5EF4-FFF2-40B4-BE49-F238E27FC236}">
                <a16:creationId xmlns:a16="http://schemas.microsoft.com/office/drawing/2014/main" id="{44959876-18AE-864C-8937-48949CFF38F0}"/>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28A0B7C8-A9CC-0449-BD19-CEBB64369B56}"/>
              </a:ext>
            </a:extLst>
          </p:cNvPr>
          <p:cNvPicPr>
            <a:picLocks noChangeAspect="1"/>
          </p:cNvPicPr>
          <p:nvPr/>
        </p:nvPicPr>
        <p:blipFill>
          <a:blip r:embed="rId2"/>
          <a:stretch>
            <a:fillRect/>
          </a:stretch>
        </p:blipFill>
        <p:spPr>
          <a:xfrm>
            <a:off x="0" y="1994070"/>
            <a:ext cx="12192000" cy="4742203"/>
          </a:xfrm>
          <a:prstGeom prst="rect">
            <a:avLst/>
          </a:prstGeom>
        </p:spPr>
      </p:pic>
      <p:sp>
        <p:nvSpPr>
          <p:cNvPr id="5" name="Oval 4">
            <a:extLst>
              <a:ext uri="{FF2B5EF4-FFF2-40B4-BE49-F238E27FC236}">
                <a16:creationId xmlns:a16="http://schemas.microsoft.com/office/drawing/2014/main" id="{4EF12020-1745-0F4B-8385-94D79B38AD55}"/>
              </a:ext>
            </a:extLst>
          </p:cNvPr>
          <p:cNvSpPr/>
          <p:nvPr/>
        </p:nvSpPr>
        <p:spPr>
          <a:xfrm>
            <a:off x="5257799" y="5462644"/>
            <a:ext cx="2100943" cy="127362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883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05BAC-C17C-451A-8431-1A53DC93A67D}"/>
              </a:ext>
            </a:extLst>
          </p:cNvPr>
          <p:cNvSpPr>
            <a:spLocks noGrp="1"/>
          </p:cNvSpPr>
          <p:nvPr>
            <p:ph type="title"/>
          </p:nvPr>
        </p:nvSpPr>
        <p:spPr/>
        <p:txBody>
          <a:bodyPr/>
          <a:lstStyle/>
          <a:p>
            <a:r>
              <a:rPr lang="en-US" dirty="0"/>
              <a:t>Discussion</a:t>
            </a:r>
            <a:endParaRPr lang="es-ES" dirty="0"/>
          </a:p>
        </p:txBody>
      </p:sp>
      <p:sp>
        <p:nvSpPr>
          <p:cNvPr id="3" name="Content Placeholder 2">
            <a:extLst>
              <a:ext uri="{FF2B5EF4-FFF2-40B4-BE49-F238E27FC236}">
                <a16:creationId xmlns:a16="http://schemas.microsoft.com/office/drawing/2014/main" id="{8B816EDB-0F57-42E0-B191-AD5A6FD6AD3E}"/>
              </a:ext>
            </a:extLst>
          </p:cNvPr>
          <p:cNvSpPr>
            <a:spLocks noGrp="1"/>
          </p:cNvSpPr>
          <p:nvPr>
            <p:ph idx="1"/>
          </p:nvPr>
        </p:nvSpPr>
        <p:spPr/>
        <p:txBody>
          <a:bodyPr/>
          <a:lstStyle/>
          <a:p>
            <a:r>
              <a:rPr lang="en-US" dirty="0"/>
              <a:t>Do you think this paper made a major contribution?</a:t>
            </a:r>
          </a:p>
          <a:p>
            <a:r>
              <a:rPr lang="en-US" dirty="0"/>
              <a:t>Were the examples sufficient “proof”?</a:t>
            </a:r>
          </a:p>
          <a:p>
            <a:r>
              <a:rPr lang="en-US" dirty="0"/>
              <a:t>Is this framework comprehensive? </a:t>
            </a:r>
            <a:endParaRPr lang="es-ES" dirty="0"/>
          </a:p>
        </p:txBody>
      </p:sp>
    </p:spTree>
    <p:extLst>
      <p:ext uri="{BB962C8B-B14F-4D97-AF65-F5344CB8AC3E}">
        <p14:creationId xmlns:p14="http://schemas.microsoft.com/office/powerpoint/2010/main" val="339767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943139-FB93-AF43-9D66-693B4414E150}"/>
              </a:ext>
            </a:extLst>
          </p:cNvPr>
          <p:cNvPicPr>
            <a:picLocks noChangeAspect="1"/>
          </p:cNvPicPr>
          <p:nvPr/>
        </p:nvPicPr>
        <p:blipFill>
          <a:blip r:embed="rId2"/>
          <a:stretch>
            <a:fillRect/>
          </a:stretch>
        </p:blipFill>
        <p:spPr>
          <a:xfrm>
            <a:off x="196333" y="2514600"/>
            <a:ext cx="11799335" cy="3896112"/>
          </a:xfrm>
          <a:prstGeom prst="rect">
            <a:avLst/>
          </a:prstGeom>
        </p:spPr>
      </p:pic>
      <p:sp>
        <p:nvSpPr>
          <p:cNvPr id="2" name="Title 1">
            <a:extLst>
              <a:ext uri="{FF2B5EF4-FFF2-40B4-BE49-F238E27FC236}">
                <a16:creationId xmlns:a16="http://schemas.microsoft.com/office/drawing/2014/main" id="{7C7C906C-5FC5-6D4A-8A74-FDAC84ECED7F}"/>
              </a:ext>
            </a:extLst>
          </p:cNvPr>
          <p:cNvSpPr>
            <a:spLocks noGrp="1"/>
          </p:cNvSpPr>
          <p:nvPr>
            <p:ph type="title"/>
          </p:nvPr>
        </p:nvSpPr>
        <p:spPr/>
        <p:txBody>
          <a:bodyPr/>
          <a:lstStyle/>
          <a:p>
            <a:r>
              <a:rPr lang="en-US" dirty="0"/>
              <a:t>Google Scholar</a:t>
            </a:r>
          </a:p>
        </p:txBody>
      </p:sp>
      <p:sp>
        <p:nvSpPr>
          <p:cNvPr id="3" name="Content Placeholder 2">
            <a:extLst>
              <a:ext uri="{FF2B5EF4-FFF2-40B4-BE49-F238E27FC236}">
                <a16:creationId xmlns:a16="http://schemas.microsoft.com/office/drawing/2014/main" id="{5D0A5B22-5C42-E649-B62C-D2A3D71135B1}"/>
              </a:ext>
            </a:extLst>
          </p:cNvPr>
          <p:cNvSpPr>
            <a:spLocks noGrp="1"/>
          </p:cNvSpPr>
          <p:nvPr>
            <p:ph idx="1"/>
          </p:nvPr>
        </p:nvSpPr>
        <p:spPr/>
        <p:txBody>
          <a:bodyPr/>
          <a:lstStyle/>
          <a:p>
            <a:endParaRPr lang="en-US" dirty="0"/>
          </a:p>
        </p:txBody>
      </p:sp>
      <p:sp>
        <p:nvSpPr>
          <p:cNvPr id="5" name="Oval 4">
            <a:extLst>
              <a:ext uri="{FF2B5EF4-FFF2-40B4-BE49-F238E27FC236}">
                <a16:creationId xmlns:a16="http://schemas.microsoft.com/office/drawing/2014/main" id="{D47911D6-DAEA-9C40-ABA3-D1B4A9D426AC}"/>
              </a:ext>
            </a:extLst>
          </p:cNvPr>
          <p:cNvSpPr/>
          <p:nvPr/>
        </p:nvSpPr>
        <p:spPr>
          <a:xfrm>
            <a:off x="97973" y="5425035"/>
            <a:ext cx="979714" cy="97381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7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E2C0-D837-8541-B31A-8920A023A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58E6FC-38DC-0348-A84C-800BA20E673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7E1C0EB-0125-EE48-A888-727D2D7297E2}"/>
              </a:ext>
            </a:extLst>
          </p:cNvPr>
          <p:cNvPicPr>
            <a:picLocks noChangeAspect="1"/>
          </p:cNvPicPr>
          <p:nvPr/>
        </p:nvPicPr>
        <p:blipFill>
          <a:blip r:embed="rId2"/>
          <a:stretch>
            <a:fillRect/>
          </a:stretch>
        </p:blipFill>
        <p:spPr>
          <a:xfrm>
            <a:off x="440487" y="0"/>
            <a:ext cx="11311026" cy="6858000"/>
          </a:xfrm>
          <a:prstGeom prst="rect">
            <a:avLst/>
          </a:prstGeom>
        </p:spPr>
      </p:pic>
      <p:sp>
        <p:nvSpPr>
          <p:cNvPr id="5" name="Oval 4">
            <a:extLst>
              <a:ext uri="{FF2B5EF4-FFF2-40B4-BE49-F238E27FC236}">
                <a16:creationId xmlns:a16="http://schemas.microsoft.com/office/drawing/2014/main" id="{9ECB692E-7140-B346-99D4-5A6D6E6744B9}"/>
              </a:ext>
            </a:extLst>
          </p:cNvPr>
          <p:cNvSpPr/>
          <p:nvPr/>
        </p:nvSpPr>
        <p:spPr>
          <a:xfrm>
            <a:off x="838200" y="3037114"/>
            <a:ext cx="9764485" cy="39558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72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6C38-324A-7B41-94AF-86C8FE324DE7}"/>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F6DBDEB3-9BE3-EB44-9D7C-4CC4A28C1702}"/>
              </a:ext>
            </a:extLst>
          </p:cNvPr>
          <p:cNvSpPr>
            <a:spLocks noGrp="1"/>
          </p:cNvSpPr>
          <p:nvPr>
            <p:ph idx="1"/>
          </p:nvPr>
        </p:nvSpPr>
        <p:spPr/>
        <p:txBody>
          <a:bodyPr/>
          <a:lstStyle/>
          <a:p>
            <a:pPr marL="0" indent="0">
              <a:buNone/>
            </a:pPr>
            <a:r>
              <a:rPr lang="en-US" dirty="0"/>
              <a:t>Tamara</a:t>
            </a:r>
          </a:p>
          <a:p>
            <a:r>
              <a:rPr lang="en-US" dirty="0"/>
              <a:t>Presenter: Alex Price</a:t>
            </a:r>
          </a:p>
          <a:p>
            <a:r>
              <a:rPr lang="en-US" dirty="0"/>
              <a:t>Scribe: Celia </a:t>
            </a:r>
            <a:r>
              <a:rPr lang="en-US" dirty="0" err="1"/>
              <a:t>Arsen</a:t>
            </a:r>
            <a:endParaRPr lang="en-US" dirty="0"/>
          </a:p>
          <a:p>
            <a:endParaRPr lang="en-US" dirty="0"/>
          </a:p>
          <a:p>
            <a:pPr marL="0" indent="0">
              <a:buNone/>
            </a:pPr>
            <a:r>
              <a:rPr lang="en-US" dirty="0"/>
              <a:t>Comparison</a:t>
            </a:r>
          </a:p>
          <a:p>
            <a:r>
              <a:rPr lang="en-US" dirty="0"/>
              <a:t>Presenter Celia </a:t>
            </a:r>
            <a:r>
              <a:rPr lang="en-US" dirty="0" err="1"/>
              <a:t>Arsen</a:t>
            </a:r>
            <a:endParaRPr lang="en-US" dirty="0"/>
          </a:p>
          <a:p>
            <a:r>
              <a:rPr lang="en-US" dirty="0"/>
              <a:t>Scribe: Perrin </a:t>
            </a:r>
            <a:r>
              <a:rPr lang="en-US" dirty="0" err="1"/>
              <a:t>Anto</a:t>
            </a:r>
            <a:endParaRPr lang="en-US" dirty="0"/>
          </a:p>
        </p:txBody>
      </p:sp>
    </p:spTree>
    <p:extLst>
      <p:ext uri="{BB962C8B-B14F-4D97-AF65-F5344CB8AC3E}">
        <p14:creationId xmlns:p14="http://schemas.microsoft.com/office/powerpoint/2010/main" val="105518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Munzner</a:t>
            </a:r>
            <a:r>
              <a:rPr lang="en-US" dirty="0"/>
              <a:t> Chapter 1</a:t>
            </a:r>
            <a:br>
              <a:rPr lang="en-US" dirty="0"/>
            </a:br>
            <a:r>
              <a:rPr lang="en-US" dirty="0"/>
              <a:t>Discussion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846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28575">
          <a:solidFill>
            <a:schemeClr val="bg1">
              <a:lumMod val="5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2" id="{976FE474-46EB-6946-876D-D8BC201D4317}" vid="{19A46F66-2262-FE45-B7D5-9E63F8255A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wudefault</Template>
  <TotalTime>71</TotalTime>
  <Words>2173</Words>
  <Application>Microsoft Macintosh PowerPoint</Application>
  <PresentationFormat>Widescreen</PresentationFormat>
  <Paragraphs>287</Paragraphs>
  <Slides>50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Merriweather</vt:lpstr>
      <vt:lpstr>Roboto</vt:lpstr>
      <vt:lpstr>Times New Roman</vt:lpstr>
      <vt:lpstr>Office Theme</vt:lpstr>
      <vt:lpstr>Week 5 Tasks</vt:lpstr>
      <vt:lpstr>Administrivia</vt:lpstr>
      <vt:lpstr>Related Works phase of project</vt:lpstr>
      <vt:lpstr>Textbooks, Surveys, Related Works</vt:lpstr>
      <vt:lpstr>Semantic Scholar</vt:lpstr>
      <vt:lpstr>Google Scholar</vt:lpstr>
      <vt:lpstr>PowerPoint Presentation</vt:lpstr>
      <vt:lpstr>Administrivia</vt:lpstr>
      <vt:lpstr>Munzner Chapter 1 Discussion</vt:lpstr>
      <vt:lpstr>Munzner Chapter 1</vt:lpstr>
      <vt:lpstr>Chapter  4: The Nested Model</vt:lpstr>
      <vt:lpstr>Chapter  4: The Nested Model</vt:lpstr>
      <vt:lpstr>Comparison Paper Discussion</vt:lpstr>
      <vt:lpstr>PowerPoint Presentation</vt:lpstr>
      <vt:lpstr>PowerPoint Presentation</vt:lpstr>
      <vt:lpstr>PowerPoint Presentation</vt:lpstr>
      <vt:lpstr>PowerPoint Presentation</vt:lpstr>
      <vt:lpstr>PowerPoint Presentation</vt:lpstr>
      <vt:lpstr>An Introduction to Vis Tamara Ch. 1 </vt:lpstr>
      <vt:lpstr>What is Vis?</vt:lpstr>
      <vt:lpstr>Humans vs. Computers</vt:lpstr>
      <vt:lpstr>Computers and Displays to Augment Human Analysis</vt:lpstr>
      <vt:lpstr>External Representation and Visual Engagement</vt:lpstr>
      <vt:lpstr>Data Summary vs. Vis</vt:lpstr>
      <vt:lpstr>Interactivity</vt:lpstr>
      <vt:lpstr>Vis Design Space Is Huge</vt:lpstr>
      <vt:lpstr>Tasks and Effectiveness</vt:lpstr>
      <vt:lpstr>Resource Limitations</vt:lpstr>
      <vt:lpstr>Analyzing for Effective Vis System Design</vt:lpstr>
      <vt:lpstr>Discussion</vt:lpstr>
      <vt:lpstr>Considerations for Visualizing Comparison</vt:lpstr>
      <vt:lpstr>Problem</vt:lpstr>
      <vt:lpstr>PowerPoint Presentation</vt:lpstr>
      <vt:lpstr>Context – Importance of Comparison</vt:lpstr>
      <vt:lpstr>Previous Literature</vt:lpstr>
      <vt:lpstr>Contributions</vt:lpstr>
      <vt:lpstr>Four Considerations</vt:lpstr>
      <vt:lpstr>(1) Identify Comparative Elements</vt:lpstr>
      <vt:lpstr>(1) Identify Comparative Elements</vt:lpstr>
      <vt:lpstr>(1) Identify Comparative Elements</vt:lpstr>
      <vt:lpstr>(1) Identify Comparative Elements</vt:lpstr>
      <vt:lpstr>(2) Identify Comparative Challenges</vt:lpstr>
      <vt:lpstr>(3) Identify Comparative Strategies</vt:lpstr>
      <vt:lpstr>(3) Identify Comparative Strategies</vt:lpstr>
      <vt:lpstr>(4) Identify Comparative Visual Design</vt:lpstr>
      <vt:lpstr>Evaluation – (1) Sequence Surveyor</vt:lpstr>
      <vt:lpstr>Evaluation – (2) LayerCake</vt:lpstr>
      <vt:lpstr>Evaluation – (3) Topic Model Comparison</vt:lpstr>
      <vt:lpstr>Future Work</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 Tasks</dc:title>
  <dc:creator>Microsoft Office User</dc:creator>
  <cp:lastModifiedBy>Yiru Chen</cp:lastModifiedBy>
  <cp:revision>16</cp:revision>
  <dcterms:created xsi:type="dcterms:W3CDTF">2020-02-19T05:34:29Z</dcterms:created>
  <dcterms:modified xsi:type="dcterms:W3CDTF">2020-02-19T19:04:38Z</dcterms:modified>
</cp:coreProperties>
</file>